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71" r:id="rId14"/>
    <p:sldId id="273" r:id="rId15"/>
    <p:sldId id="274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  <p:embeddedFont>
      <p:font typeface="Oswald" panose="020B0604020202020204" charset="0"/>
      <p:regular r:id="rId26"/>
      <p:bold r:id="rId27"/>
    </p:embeddedFont>
    <p:embeddedFont>
      <p:font typeface="Corbel" panose="020B0503020204020204" pitchFamily="34" charset="0"/>
      <p:regular r:id="rId28"/>
      <p:bold r:id="rId29"/>
      <p:italic r:id="rId30"/>
      <p:boldItalic r:id="rId31"/>
    </p:embeddedFont>
    <p:embeddedFont>
      <p:font typeface="Roboto" panose="020B0604020202020204" charset="0"/>
      <p:regular r:id="rId32"/>
      <p:bold r:id="rId33"/>
      <p:italic r:id="rId34"/>
      <p:boldItalic r:id="rId35"/>
    </p:embeddedFont>
    <p:embeddedFont>
      <p:font typeface="Source Sans Pro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jWV23A24V+SKo5aS90QV3f3MROe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audio MuÃ±oz P." initials="" lastIdx="10" clrIdx="0"/>
  <p:cmAuthor id="1" name="pc" initials="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customschemas.google.com/relationships/presentationmetadata" Target="meta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20" Type="http://schemas.openxmlformats.org/officeDocument/2006/relationships/font" Target="fonts/font3.fntdata"/><Relationship Id="rId41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8-16T20:29:58.534" idx="1">
    <p:pos x="10" y="10"/>
    <p:text>Repetiría el nombre/logo de las universidades.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OKoendg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8-16T20:14:35.258" idx="5">
    <p:pos x="5449" y="1503"/>
    <p:text>Primero debiese ser retener, después atraer...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OKoendI"/>
      </p:ext>
    </p:extLst>
  </p:cm>
  <p:cm authorId="0" dt="2021-08-16T20:15:13.523" idx="4">
    <p:pos x="5444" y="1825"/>
    <p:text>Esta no se entiende muy bien lo que se pretende decir, ya que está directo, es lo que conocen los Gobernadores...y ahorase quiere trasceder...Amerita más explicación, estimo.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OKoendc"/>
      </p:ext>
    </p:extLst>
  </p:cm>
  <p:cm authorId="0" dt="2021-08-16T20:16:42.258" idx="3">
    <p:pos x="5418" y="2090"/>
    <p:text>De hecho, los ejemplos que se dan, a excepción de PI, no serían los mecanismos formales propiamente tal (en el entendido que "difusión" a la que hace referencia no sería la "difusión periodística"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OKoendk"/>
      </p:ext>
    </p:extLst>
  </p:cm>
  <p:cm authorId="0" dt="2021-08-17T15:16:38.593" idx="6">
    <p:pos x="5464" y="1142"/>
    <p:text>Lo mismo aquí: KH No es igual a Capilat humano. Si se quiere utilizar el anglicismo, debiese ser "HK".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OKoendA"/>
      </p:ext>
    </p:extLst>
  </p:cm>
  <p:cm authorId="1" dt="2021-08-17T15:16:38.593" idx="4">
    <p:pos x="5464" y="1142"/>
    <p:text>por favor usar talento humano</p:text>
    <p:extLst>
      <p:ext uri="{C676402C-5697-4E1C-873F-D02D1690AC5C}">
        <p15:threadingInfo xmlns:p15="http://schemas.microsoft.com/office/powerpoint/2012/main" timeZoneBias="0">
          <p15:parentCm authorId="0" idx="6"/>
        </p15:threadingInfo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OKoendE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" name="Google Shape;34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Nodos, convocatoria anid el año 2020 para las 5 macrozonas donde se establecieron las SEREMIAS de CTCI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6" name="Google Shape;49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2" name="Google Shape;50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s-ES" sz="1100" b="1">
                <a:latin typeface="Corbel"/>
                <a:ea typeface="Corbel"/>
                <a:cs typeface="Corbel"/>
                <a:sym typeface="Corbel"/>
              </a:rPr>
              <a:t>OE1 Diagnóstico</a:t>
            </a:r>
            <a:r>
              <a:rPr lang="es-ES" sz="1100">
                <a:latin typeface="Corbel"/>
                <a:ea typeface="Corbel"/>
                <a:cs typeface="Corbel"/>
                <a:sym typeface="Corbel"/>
              </a:rPr>
              <a:t> del ecosistema territorial de la macrozona sur en CTCI, identificando sus capacidades de I+D+i+ebct, actores, redes, institucionalidad, oportunidades y brechas transversales y específicas . </a:t>
            </a:r>
            <a:endParaRPr/>
          </a:p>
          <a:p>
            <a:pPr marL="457200" lvl="0" indent="-228600" algn="just" rtl="0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  <a:buSzPts val="1400"/>
              <a:buNone/>
            </a:pPr>
            <a:endParaRPr sz="1100"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0" name="Google Shape;51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 sz="1100">
              <a:latin typeface="Corbel"/>
              <a:ea typeface="Corbel"/>
              <a:cs typeface="Corbel"/>
              <a:sym typeface="Corbel"/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400"/>
              <a:buChar char="●"/>
            </a:pPr>
            <a:r>
              <a:rPr lang="es-ES" sz="1100" b="1">
                <a:latin typeface="Corbel"/>
                <a:ea typeface="Corbel"/>
                <a:cs typeface="Corbel"/>
                <a:sym typeface="Corbel"/>
              </a:rPr>
              <a:t>OE2</a:t>
            </a:r>
            <a:r>
              <a:rPr lang="es-ES" sz="1100">
                <a:latin typeface="Corbel"/>
                <a:ea typeface="Corbel"/>
                <a:cs typeface="Corbel"/>
                <a:sym typeface="Corbel"/>
              </a:rPr>
              <a:t> Fortalecer las áreas transversales y específicas de ciencia, tecnología, innovación y conocimiento de la macrozona sur a través de la </a:t>
            </a:r>
            <a:r>
              <a:rPr lang="es-ES" sz="1100" b="1">
                <a:latin typeface="Corbel"/>
                <a:ea typeface="Corbel"/>
                <a:cs typeface="Corbel"/>
                <a:sym typeface="Corbel"/>
              </a:rPr>
              <a:t>construcción participativa e implementación de una hoja de ruta con </a:t>
            </a:r>
            <a:r>
              <a:rPr lang="es-ES" sz="1100">
                <a:latin typeface="Corbel"/>
                <a:ea typeface="Corbel"/>
                <a:cs typeface="Corbel"/>
                <a:sym typeface="Corbel"/>
              </a:rPr>
              <a:t>enfoque territorial.</a:t>
            </a:r>
            <a:endParaRPr/>
          </a:p>
          <a:p>
            <a:pPr marL="457200" lvl="0" indent="-228600" algn="just" rtl="0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  <a:buSzPts val="1400"/>
              <a:buNone/>
            </a:pPr>
            <a:endParaRPr sz="1100"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8" name="Google Shape;51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s-ES" sz="1100" b="1">
                <a:latin typeface="Corbel"/>
                <a:ea typeface="Corbel"/>
                <a:cs typeface="Corbel"/>
                <a:sym typeface="Corbel"/>
              </a:rPr>
              <a:t>OE3</a:t>
            </a:r>
            <a:r>
              <a:rPr lang="es-ES" sz="110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s-ES"/>
              <a:t>Asegurar mecanismos de participación y articulación de los actores del ecosistema de CTCI macrozonal sur y </a:t>
            </a:r>
            <a:r>
              <a:rPr lang="es-ES" b="1"/>
              <a:t>co-construir un modelo de gobernanza que otorgue sostenibilidad y representatividad a la implementación de la hoja de ruta y a futuras iniciativas de gestión de la I+D+i+ebct</a:t>
            </a:r>
            <a:r>
              <a:rPr lang="es-ES"/>
              <a:t>.</a:t>
            </a:r>
            <a:endParaRPr sz="1100">
              <a:latin typeface="Corbel"/>
              <a:ea typeface="Corbel"/>
              <a:cs typeface="Corbel"/>
              <a:sym typeface="Corbel"/>
            </a:endParaRPr>
          </a:p>
          <a:p>
            <a:pPr marL="457200" lvl="0" indent="-228600" algn="just" rtl="0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  <a:buSzPts val="1400"/>
              <a:buNone/>
            </a:pPr>
            <a:endParaRPr sz="1100"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2" name="Google Shape;53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Nodos, convocatoria anid el año 2020 para las 5 macrozonas donde se establecieron las SEREMIAS de CTCI.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100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con el </a:t>
            </a:r>
            <a:r>
              <a:rPr lang="es-ES" sz="1100" u="sng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propósito</a:t>
            </a:r>
            <a:r>
              <a:rPr lang="es-ES" sz="1100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 de avanzar hacia una mirada territorial de su quehacer y robustecer y acelerar los impactos de la CTCI en los territorios, disponibilizando un conocimiento más pertinente, adaptado a las necesidades locales y así impactar más fuertemente en el bienestar económico, social y/o cultural de sus ciudadanos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8" name="Google Shape;38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Nodos, convocatoria anid el año 2020 para las 5 macrozonas donde se establecieron las SEREMIAS de CTCI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6" name="Google Shape;45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3" name="Google Shape;46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/>
          <p:nvPr/>
        </p:nvSpPr>
        <p:spPr>
          <a:xfrm>
            <a:off x="-26775" y="2008375"/>
            <a:ext cx="9210650" cy="3172625"/>
          </a:xfrm>
          <a:custGeom>
            <a:avLst/>
            <a:gdLst/>
            <a:ahLst/>
            <a:cxnLst/>
            <a:rect l="l" t="t" r="r" b="b"/>
            <a:pathLst>
              <a:path w="368426" h="126905" extrusionOk="0">
                <a:moveTo>
                  <a:pt x="309" y="263"/>
                </a:moveTo>
                <a:lnTo>
                  <a:pt x="16502" y="11294"/>
                </a:lnTo>
                <a:lnTo>
                  <a:pt x="31551" y="5122"/>
                </a:lnTo>
                <a:lnTo>
                  <a:pt x="62412" y="4991"/>
                </a:lnTo>
                <a:lnTo>
                  <a:pt x="77652" y="0"/>
                </a:lnTo>
                <a:lnTo>
                  <a:pt x="92892" y="13527"/>
                </a:lnTo>
                <a:lnTo>
                  <a:pt x="107942" y="21276"/>
                </a:lnTo>
                <a:lnTo>
                  <a:pt x="122991" y="21145"/>
                </a:lnTo>
                <a:lnTo>
                  <a:pt x="138993" y="10375"/>
                </a:lnTo>
                <a:lnTo>
                  <a:pt x="154043" y="7880"/>
                </a:lnTo>
                <a:lnTo>
                  <a:pt x="168711" y="2349"/>
                </a:lnTo>
                <a:lnTo>
                  <a:pt x="184332" y="14841"/>
                </a:lnTo>
                <a:lnTo>
                  <a:pt x="199572" y="15274"/>
                </a:lnTo>
                <a:lnTo>
                  <a:pt x="214622" y="25085"/>
                </a:lnTo>
                <a:lnTo>
                  <a:pt x="230052" y="25085"/>
                </a:lnTo>
                <a:lnTo>
                  <a:pt x="246054" y="20094"/>
                </a:lnTo>
                <a:lnTo>
                  <a:pt x="261104" y="20094"/>
                </a:lnTo>
                <a:lnTo>
                  <a:pt x="275391" y="11426"/>
                </a:lnTo>
                <a:lnTo>
                  <a:pt x="291584" y="16810"/>
                </a:lnTo>
                <a:lnTo>
                  <a:pt x="305871" y="8143"/>
                </a:lnTo>
                <a:lnTo>
                  <a:pt x="336732" y="8012"/>
                </a:lnTo>
                <a:lnTo>
                  <a:pt x="351782" y="11294"/>
                </a:lnTo>
                <a:lnTo>
                  <a:pt x="367593" y="2758"/>
                </a:lnTo>
                <a:lnTo>
                  <a:pt x="368426" y="126905"/>
                </a:lnTo>
                <a:lnTo>
                  <a:pt x="0" y="12636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35" name="Google Shape;35;p22"/>
          <p:cNvSpPr/>
          <p:nvPr/>
        </p:nvSpPr>
        <p:spPr>
          <a:xfrm>
            <a:off x="-26775" y="2139700"/>
            <a:ext cx="9210650" cy="3041300"/>
          </a:xfrm>
          <a:custGeom>
            <a:avLst/>
            <a:gdLst/>
            <a:ahLst/>
            <a:cxnLst/>
            <a:rect l="l" t="t" r="r" b="b"/>
            <a:pathLst>
              <a:path w="368426" h="121652" extrusionOk="0">
                <a:moveTo>
                  <a:pt x="309" y="5516"/>
                </a:moveTo>
                <a:lnTo>
                  <a:pt x="16692" y="11214"/>
                </a:lnTo>
                <a:lnTo>
                  <a:pt x="47172" y="11214"/>
                </a:lnTo>
                <a:lnTo>
                  <a:pt x="62412" y="6843"/>
                </a:lnTo>
                <a:lnTo>
                  <a:pt x="77652" y="16156"/>
                </a:lnTo>
                <a:lnTo>
                  <a:pt x="92892" y="16156"/>
                </a:lnTo>
                <a:lnTo>
                  <a:pt x="107370" y="11214"/>
                </a:lnTo>
                <a:lnTo>
                  <a:pt x="122610" y="8173"/>
                </a:lnTo>
                <a:lnTo>
                  <a:pt x="138612" y="8173"/>
                </a:lnTo>
                <a:lnTo>
                  <a:pt x="153852" y="10834"/>
                </a:lnTo>
                <a:lnTo>
                  <a:pt x="168711" y="7603"/>
                </a:lnTo>
                <a:lnTo>
                  <a:pt x="183951" y="12734"/>
                </a:lnTo>
                <a:lnTo>
                  <a:pt x="199572" y="20527"/>
                </a:lnTo>
                <a:lnTo>
                  <a:pt x="214050" y="15205"/>
                </a:lnTo>
                <a:lnTo>
                  <a:pt x="229671" y="15205"/>
                </a:lnTo>
                <a:lnTo>
                  <a:pt x="245292" y="5892"/>
                </a:lnTo>
                <a:lnTo>
                  <a:pt x="260532" y="11214"/>
                </a:lnTo>
                <a:lnTo>
                  <a:pt x="275772" y="11214"/>
                </a:lnTo>
                <a:lnTo>
                  <a:pt x="291012" y="6843"/>
                </a:lnTo>
                <a:lnTo>
                  <a:pt x="321492" y="6843"/>
                </a:lnTo>
                <a:lnTo>
                  <a:pt x="336732" y="15966"/>
                </a:lnTo>
                <a:lnTo>
                  <a:pt x="351210" y="12734"/>
                </a:lnTo>
                <a:lnTo>
                  <a:pt x="367593" y="0"/>
                </a:lnTo>
                <a:lnTo>
                  <a:pt x="368426" y="121652"/>
                </a:lnTo>
                <a:lnTo>
                  <a:pt x="0" y="121652"/>
                </a:lnTo>
                <a:close/>
              </a:path>
            </a:pathLst>
          </a:custGeom>
          <a:solidFill>
            <a:srgbClr val="00CEF6">
              <a:alpha val="73333"/>
            </a:srgbClr>
          </a:solidFill>
          <a:ln>
            <a:noFill/>
          </a:ln>
        </p:spPr>
      </p:sp>
      <p:sp>
        <p:nvSpPr>
          <p:cNvPr id="36" name="Google Shape;36;p22"/>
          <p:cNvSpPr/>
          <p:nvPr/>
        </p:nvSpPr>
        <p:spPr>
          <a:xfrm rot="8100000">
            <a:off x="1847981" y="1814569"/>
            <a:ext cx="122612" cy="122612"/>
          </a:xfrm>
          <a:prstGeom prst="teardrop">
            <a:avLst>
              <a:gd name="adj" fmla="val 10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2"/>
          <p:cNvSpPr/>
          <p:nvPr/>
        </p:nvSpPr>
        <p:spPr>
          <a:xfrm rot="8100000">
            <a:off x="6038981" y="20984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2"/>
          <p:cNvSpPr/>
          <p:nvPr/>
        </p:nvSpPr>
        <p:spPr>
          <a:xfrm rot="8100000">
            <a:off x="7181981" y="2131769"/>
            <a:ext cx="122612" cy="122612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" name="Google Shape;39;p22"/>
          <p:cNvGrpSpPr/>
          <p:nvPr/>
        </p:nvGrpSpPr>
        <p:grpSpPr>
          <a:xfrm>
            <a:off x="-9525" y="2024075"/>
            <a:ext cx="9167825" cy="595300"/>
            <a:chOff x="-9525" y="4462475"/>
            <a:chExt cx="9167825" cy="595300"/>
          </a:xfrm>
        </p:grpSpPr>
        <p:sp>
          <p:nvSpPr>
            <p:cNvPr id="40" name="Google Shape;40;p22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1" name="Google Shape;41;p22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2" name="Google Shape;42;p22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sp>
      </p:grpSp>
      <p:grpSp>
        <p:nvGrpSpPr>
          <p:cNvPr id="43" name="Google Shape;43;p22"/>
          <p:cNvGrpSpPr/>
          <p:nvPr/>
        </p:nvGrpSpPr>
        <p:grpSpPr>
          <a:xfrm>
            <a:off x="-42837" y="2005088"/>
            <a:ext cx="9229575" cy="642787"/>
            <a:chOff x="-42837" y="4443488"/>
            <a:chExt cx="9229575" cy="642787"/>
          </a:xfrm>
        </p:grpSpPr>
        <p:sp>
          <p:nvSpPr>
            <p:cNvPr id="44" name="Google Shape;44;p22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2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2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2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2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2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2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2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2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2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2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2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2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2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2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2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2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2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2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2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2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2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2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2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2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" name="Google Shape;69;p22"/>
          <p:cNvSpPr/>
          <p:nvPr/>
        </p:nvSpPr>
        <p:spPr>
          <a:xfrm>
            <a:off x="2990700" y="2147800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2"/>
          <p:cNvSpPr/>
          <p:nvPr/>
        </p:nvSpPr>
        <p:spPr>
          <a:xfrm>
            <a:off x="1085700" y="2433550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2"/>
          <p:cNvSpPr/>
          <p:nvPr/>
        </p:nvSpPr>
        <p:spPr>
          <a:xfrm>
            <a:off x="4895700" y="2077632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2"/>
          <p:cNvSpPr/>
          <p:nvPr/>
        </p:nvSpPr>
        <p:spPr>
          <a:xfrm rot="8100000">
            <a:off x="8699949" y="18907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2"/>
          <p:cNvSpPr txBox="1">
            <a:spLocks noGrp="1"/>
          </p:cNvSpPr>
          <p:nvPr>
            <p:ph type="ctrTitle"/>
          </p:nvPr>
        </p:nvSpPr>
        <p:spPr>
          <a:xfrm>
            <a:off x="2847975" y="3363425"/>
            <a:ext cx="56103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76" name="Google Shape;76;p23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333"/>
            </a:srgbClr>
          </a:solidFill>
          <a:ln>
            <a:noFill/>
          </a:ln>
        </p:spPr>
      </p:sp>
      <p:sp>
        <p:nvSpPr>
          <p:cNvPr id="77" name="Google Shape;77;p23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" name="Google Shape;80;p23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81" name="Google Shape;81;p23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82" name="Google Shape;82;p23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83" name="Google Shape;83;p23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sp>
      </p:grpSp>
      <p:grpSp>
        <p:nvGrpSpPr>
          <p:cNvPr id="84" name="Google Shape;84;p23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85" name="Google Shape;85;p23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3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3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3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3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3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3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3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3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3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3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3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3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3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3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3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3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3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3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3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3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3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3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3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3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" name="Google Shape;110;p23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3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3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3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◉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119" name="Google Shape;119;p24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333"/>
            </a:srgbClr>
          </a:solidFill>
          <a:ln>
            <a:noFill/>
          </a:ln>
        </p:spPr>
      </p:sp>
      <p:sp>
        <p:nvSpPr>
          <p:cNvPr id="120" name="Google Shape;120;p24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4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4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" name="Google Shape;123;p24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24" name="Google Shape;124;p24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25" name="Google Shape;125;p24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26" name="Google Shape;126;p24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sp>
      </p:grpSp>
      <p:grpSp>
        <p:nvGrpSpPr>
          <p:cNvPr id="127" name="Google Shape;127;p24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128" name="Google Shape;128;p24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4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4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4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4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4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4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4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4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4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4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4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4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4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4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4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4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4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4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4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4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4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4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4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4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" name="Google Shape;153;p24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4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4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4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body" idx="1"/>
          </p:nvPr>
        </p:nvSpPr>
        <p:spPr>
          <a:xfrm>
            <a:off x="1131500" y="1552950"/>
            <a:ext cx="3339900" cy="26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2"/>
          </p:nvPr>
        </p:nvSpPr>
        <p:spPr>
          <a:xfrm>
            <a:off x="4672563" y="1552950"/>
            <a:ext cx="3339900" cy="26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◉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169" name="Google Shape;169;p26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333"/>
            </a:srgbClr>
          </a:solidFill>
          <a:ln>
            <a:noFill/>
          </a:ln>
        </p:spPr>
      </p:sp>
      <p:sp>
        <p:nvSpPr>
          <p:cNvPr id="170" name="Google Shape;170;p26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6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6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3" name="Google Shape;173;p26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74" name="Google Shape;174;p26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75" name="Google Shape;175;p2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76" name="Google Shape;176;p2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sp>
      </p:grpSp>
      <p:grpSp>
        <p:nvGrpSpPr>
          <p:cNvPr id="177" name="Google Shape;177;p26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178" name="Google Shape;178;p26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6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6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6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6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6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6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6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6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6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6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6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6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6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6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6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6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6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6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6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6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6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6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6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6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26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6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6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6"/>
          <p:cNvSpPr txBox="1">
            <a:spLocks noGrp="1"/>
          </p:cNvSpPr>
          <p:nvPr>
            <p:ph type="body" idx="1"/>
          </p:nvPr>
        </p:nvSpPr>
        <p:spPr>
          <a:xfrm>
            <a:off x="705900" y="1626600"/>
            <a:ext cx="2471700" cy="27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◉"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◉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09" name="Google Shape;209;p26"/>
          <p:cNvSpPr txBox="1">
            <a:spLocks noGrp="1"/>
          </p:cNvSpPr>
          <p:nvPr>
            <p:ph type="body" idx="2"/>
          </p:nvPr>
        </p:nvSpPr>
        <p:spPr>
          <a:xfrm>
            <a:off x="3304125" y="1626600"/>
            <a:ext cx="2471700" cy="27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◉"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◉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body" idx="3"/>
          </p:nvPr>
        </p:nvSpPr>
        <p:spPr>
          <a:xfrm>
            <a:off x="5902350" y="1626600"/>
            <a:ext cx="2471700" cy="27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◉"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◉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1" name="Google Shape;211;p26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"/>
          <p:cNvSpPr/>
          <p:nvPr/>
        </p:nvSpPr>
        <p:spPr>
          <a:xfrm>
            <a:off x="-26775" y="2008375"/>
            <a:ext cx="9210650" cy="3172625"/>
          </a:xfrm>
          <a:custGeom>
            <a:avLst/>
            <a:gdLst/>
            <a:ahLst/>
            <a:cxnLst/>
            <a:rect l="l" t="t" r="r" b="b"/>
            <a:pathLst>
              <a:path w="368426" h="126905" extrusionOk="0">
                <a:moveTo>
                  <a:pt x="309" y="263"/>
                </a:moveTo>
                <a:lnTo>
                  <a:pt x="16502" y="11294"/>
                </a:lnTo>
                <a:lnTo>
                  <a:pt x="31551" y="5122"/>
                </a:lnTo>
                <a:lnTo>
                  <a:pt x="62412" y="4991"/>
                </a:lnTo>
                <a:lnTo>
                  <a:pt x="77652" y="0"/>
                </a:lnTo>
                <a:lnTo>
                  <a:pt x="92892" y="13527"/>
                </a:lnTo>
                <a:lnTo>
                  <a:pt x="107942" y="21276"/>
                </a:lnTo>
                <a:lnTo>
                  <a:pt x="122991" y="21145"/>
                </a:lnTo>
                <a:lnTo>
                  <a:pt x="138993" y="10375"/>
                </a:lnTo>
                <a:lnTo>
                  <a:pt x="154043" y="7880"/>
                </a:lnTo>
                <a:lnTo>
                  <a:pt x="168711" y="2349"/>
                </a:lnTo>
                <a:lnTo>
                  <a:pt x="184332" y="14841"/>
                </a:lnTo>
                <a:lnTo>
                  <a:pt x="199572" y="15274"/>
                </a:lnTo>
                <a:lnTo>
                  <a:pt x="214622" y="25085"/>
                </a:lnTo>
                <a:lnTo>
                  <a:pt x="230052" y="25085"/>
                </a:lnTo>
                <a:lnTo>
                  <a:pt x="246054" y="20094"/>
                </a:lnTo>
                <a:lnTo>
                  <a:pt x="261104" y="20094"/>
                </a:lnTo>
                <a:lnTo>
                  <a:pt x="275391" y="11426"/>
                </a:lnTo>
                <a:lnTo>
                  <a:pt x="291584" y="16810"/>
                </a:lnTo>
                <a:lnTo>
                  <a:pt x="305871" y="8143"/>
                </a:lnTo>
                <a:lnTo>
                  <a:pt x="336732" y="8012"/>
                </a:lnTo>
                <a:lnTo>
                  <a:pt x="351782" y="11294"/>
                </a:lnTo>
                <a:lnTo>
                  <a:pt x="367593" y="2758"/>
                </a:lnTo>
                <a:lnTo>
                  <a:pt x="368426" y="126905"/>
                </a:lnTo>
                <a:lnTo>
                  <a:pt x="0" y="12636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214" name="Google Shape;214;p27"/>
          <p:cNvSpPr/>
          <p:nvPr/>
        </p:nvSpPr>
        <p:spPr>
          <a:xfrm>
            <a:off x="-26775" y="2139700"/>
            <a:ext cx="9210650" cy="3041300"/>
          </a:xfrm>
          <a:custGeom>
            <a:avLst/>
            <a:gdLst/>
            <a:ahLst/>
            <a:cxnLst/>
            <a:rect l="l" t="t" r="r" b="b"/>
            <a:pathLst>
              <a:path w="368426" h="121652" extrusionOk="0">
                <a:moveTo>
                  <a:pt x="309" y="5516"/>
                </a:moveTo>
                <a:lnTo>
                  <a:pt x="16692" y="11214"/>
                </a:lnTo>
                <a:lnTo>
                  <a:pt x="47172" y="11214"/>
                </a:lnTo>
                <a:lnTo>
                  <a:pt x="62412" y="6843"/>
                </a:lnTo>
                <a:lnTo>
                  <a:pt x="77652" y="16156"/>
                </a:lnTo>
                <a:lnTo>
                  <a:pt x="92892" y="16156"/>
                </a:lnTo>
                <a:lnTo>
                  <a:pt x="107370" y="11214"/>
                </a:lnTo>
                <a:lnTo>
                  <a:pt x="122610" y="8173"/>
                </a:lnTo>
                <a:lnTo>
                  <a:pt x="138612" y="8173"/>
                </a:lnTo>
                <a:lnTo>
                  <a:pt x="153852" y="10834"/>
                </a:lnTo>
                <a:lnTo>
                  <a:pt x="168711" y="7603"/>
                </a:lnTo>
                <a:lnTo>
                  <a:pt x="183951" y="12734"/>
                </a:lnTo>
                <a:lnTo>
                  <a:pt x="199572" y="20527"/>
                </a:lnTo>
                <a:lnTo>
                  <a:pt x="214050" y="15205"/>
                </a:lnTo>
                <a:lnTo>
                  <a:pt x="229671" y="15205"/>
                </a:lnTo>
                <a:lnTo>
                  <a:pt x="245292" y="5892"/>
                </a:lnTo>
                <a:lnTo>
                  <a:pt x="260532" y="11214"/>
                </a:lnTo>
                <a:lnTo>
                  <a:pt x="275772" y="11214"/>
                </a:lnTo>
                <a:lnTo>
                  <a:pt x="291012" y="6843"/>
                </a:lnTo>
                <a:lnTo>
                  <a:pt x="321492" y="6843"/>
                </a:lnTo>
                <a:lnTo>
                  <a:pt x="336732" y="15966"/>
                </a:lnTo>
                <a:lnTo>
                  <a:pt x="351210" y="12734"/>
                </a:lnTo>
                <a:lnTo>
                  <a:pt x="367593" y="0"/>
                </a:lnTo>
                <a:lnTo>
                  <a:pt x="368426" y="121652"/>
                </a:lnTo>
                <a:lnTo>
                  <a:pt x="0" y="121652"/>
                </a:lnTo>
                <a:close/>
              </a:path>
            </a:pathLst>
          </a:custGeom>
          <a:solidFill>
            <a:srgbClr val="00CEF6">
              <a:alpha val="73333"/>
            </a:srgbClr>
          </a:solidFill>
          <a:ln>
            <a:noFill/>
          </a:ln>
        </p:spPr>
      </p:sp>
      <p:sp>
        <p:nvSpPr>
          <p:cNvPr id="215" name="Google Shape;215;p27"/>
          <p:cNvSpPr/>
          <p:nvPr/>
        </p:nvSpPr>
        <p:spPr>
          <a:xfrm rot="8100000">
            <a:off x="1847981" y="1814569"/>
            <a:ext cx="122612" cy="122612"/>
          </a:xfrm>
          <a:prstGeom prst="teardrop">
            <a:avLst>
              <a:gd name="adj" fmla="val 10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7"/>
          <p:cNvSpPr/>
          <p:nvPr/>
        </p:nvSpPr>
        <p:spPr>
          <a:xfrm rot="8100000">
            <a:off x="6038981" y="20984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7"/>
          <p:cNvSpPr/>
          <p:nvPr/>
        </p:nvSpPr>
        <p:spPr>
          <a:xfrm rot="8100000">
            <a:off x="7181981" y="2131769"/>
            <a:ext cx="122612" cy="122612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8" name="Google Shape;218;p27"/>
          <p:cNvGrpSpPr/>
          <p:nvPr/>
        </p:nvGrpSpPr>
        <p:grpSpPr>
          <a:xfrm>
            <a:off x="-9525" y="2024075"/>
            <a:ext cx="9167825" cy="595300"/>
            <a:chOff x="-9525" y="4462475"/>
            <a:chExt cx="9167825" cy="595300"/>
          </a:xfrm>
        </p:grpSpPr>
        <p:sp>
          <p:nvSpPr>
            <p:cNvPr id="219" name="Google Shape;219;p27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20" name="Google Shape;220;p27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21" name="Google Shape;221;p27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sm" len="sm"/>
              <a:tailEnd type="none" w="sm" len="sm"/>
            </a:ln>
          </p:spPr>
        </p:sp>
      </p:grpSp>
      <p:grpSp>
        <p:nvGrpSpPr>
          <p:cNvPr id="222" name="Google Shape;222;p27"/>
          <p:cNvGrpSpPr/>
          <p:nvPr/>
        </p:nvGrpSpPr>
        <p:grpSpPr>
          <a:xfrm>
            <a:off x="-42837" y="2005088"/>
            <a:ext cx="9229575" cy="642787"/>
            <a:chOff x="-42837" y="4443488"/>
            <a:chExt cx="9229575" cy="642787"/>
          </a:xfrm>
        </p:grpSpPr>
        <p:sp>
          <p:nvSpPr>
            <p:cNvPr id="223" name="Google Shape;223;p27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7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7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7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7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7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7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7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7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7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7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7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7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7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7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7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7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7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7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7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7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27"/>
          <p:cNvSpPr/>
          <p:nvPr/>
        </p:nvSpPr>
        <p:spPr>
          <a:xfrm>
            <a:off x="2990700" y="21478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7"/>
          <p:cNvSpPr/>
          <p:nvPr/>
        </p:nvSpPr>
        <p:spPr>
          <a:xfrm>
            <a:off x="1085700" y="24335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7"/>
          <p:cNvSpPr/>
          <p:nvPr/>
        </p:nvSpPr>
        <p:spPr>
          <a:xfrm>
            <a:off x="4895700" y="20776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7"/>
          <p:cNvSpPr/>
          <p:nvPr/>
        </p:nvSpPr>
        <p:spPr>
          <a:xfrm rot="8100000">
            <a:off x="8699949" y="18907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7"/>
          <p:cNvSpPr txBox="1">
            <a:spLocks noGrp="1"/>
          </p:cNvSpPr>
          <p:nvPr>
            <p:ph type="ctrTitle"/>
          </p:nvPr>
        </p:nvSpPr>
        <p:spPr>
          <a:xfrm>
            <a:off x="2309350" y="3031150"/>
            <a:ext cx="52146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53" name="Google Shape;253;p27"/>
          <p:cNvSpPr txBox="1">
            <a:spLocks noGrp="1"/>
          </p:cNvSpPr>
          <p:nvPr>
            <p:ph type="subTitle" idx="1"/>
          </p:nvPr>
        </p:nvSpPr>
        <p:spPr>
          <a:xfrm>
            <a:off x="2309441" y="4059250"/>
            <a:ext cx="52146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27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9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263" name="Google Shape;263;p29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333"/>
            </a:srgbClr>
          </a:solidFill>
          <a:ln>
            <a:noFill/>
          </a:ln>
        </p:spPr>
      </p:sp>
      <p:sp>
        <p:nvSpPr>
          <p:cNvPr id="264" name="Google Shape;264;p29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9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29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7" name="Google Shape;267;p29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68" name="Google Shape;268;p29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69" name="Google Shape;269;p29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70" name="Google Shape;270;p29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sp>
      </p:grpSp>
      <p:grpSp>
        <p:nvGrpSpPr>
          <p:cNvPr id="271" name="Google Shape;271;p29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272" name="Google Shape;272;p29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9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9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9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9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9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9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9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9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9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9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9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9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9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9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9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9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9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9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9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9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9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7" name="Google Shape;297;p29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9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9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9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9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304" name="Google Shape;304;p30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333"/>
            </a:srgbClr>
          </a:solidFill>
          <a:ln>
            <a:noFill/>
          </a:ln>
        </p:spPr>
      </p:sp>
      <p:sp>
        <p:nvSpPr>
          <p:cNvPr id="305" name="Google Shape;305;p30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0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30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8" name="Google Shape;308;p30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09" name="Google Shape;309;p30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10" name="Google Shape;310;p30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11" name="Google Shape;311;p30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sp>
      </p:grpSp>
      <p:grpSp>
        <p:nvGrpSpPr>
          <p:cNvPr id="312" name="Google Shape;312;p30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313" name="Google Shape;313;p30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30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30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30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30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30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30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0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0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30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0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0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0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0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0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0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30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30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30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0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8" name="Google Shape;338;p30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30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30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30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3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30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21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1000"/>
          </a:xfrm>
        </p:grpSpPr>
        <p:cxnSp>
          <p:nvCxnSpPr>
            <p:cNvPr id="7" name="Google Shape;7;p21"/>
            <p:cNvCxnSpPr/>
            <p:nvPr/>
          </p:nvCxnSpPr>
          <p:spPr>
            <a:xfrm>
              <a:off x="76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21"/>
            <p:cNvCxnSpPr/>
            <p:nvPr/>
          </p:nvCxnSpPr>
          <p:spPr>
            <a:xfrm>
              <a:off x="1524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" name="Google Shape;9;p21"/>
            <p:cNvCxnSpPr/>
            <p:nvPr/>
          </p:nvCxnSpPr>
          <p:spPr>
            <a:xfrm>
              <a:off x="2286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" name="Google Shape;10;p21"/>
            <p:cNvCxnSpPr/>
            <p:nvPr/>
          </p:nvCxnSpPr>
          <p:spPr>
            <a:xfrm>
              <a:off x="3048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" name="Google Shape;11;p21"/>
            <p:cNvCxnSpPr/>
            <p:nvPr/>
          </p:nvCxnSpPr>
          <p:spPr>
            <a:xfrm>
              <a:off x="3810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21"/>
            <p:cNvCxnSpPr/>
            <p:nvPr/>
          </p:nvCxnSpPr>
          <p:spPr>
            <a:xfrm>
              <a:off x="457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" name="Google Shape;13;p21"/>
            <p:cNvCxnSpPr/>
            <p:nvPr/>
          </p:nvCxnSpPr>
          <p:spPr>
            <a:xfrm>
              <a:off x="5334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1"/>
            <p:cNvCxnSpPr/>
            <p:nvPr/>
          </p:nvCxnSpPr>
          <p:spPr>
            <a:xfrm>
              <a:off x="6096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" name="Google Shape;15;p21"/>
            <p:cNvCxnSpPr/>
            <p:nvPr/>
          </p:nvCxnSpPr>
          <p:spPr>
            <a:xfrm>
              <a:off x="6858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" name="Google Shape;16;p21"/>
            <p:cNvCxnSpPr/>
            <p:nvPr/>
          </p:nvCxnSpPr>
          <p:spPr>
            <a:xfrm>
              <a:off x="7620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1"/>
            <p:cNvCxnSpPr/>
            <p:nvPr/>
          </p:nvCxnSpPr>
          <p:spPr>
            <a:xfrm>
              <a:off x="838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" name="Google Shape;18;p21"/>
            <p:cNvCxnSpPr/>
            <p:nvPr/>
          </p:nvCxnSpPr>
          <p:spPr>
            <a:xfrm>
              <a:off x="38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19" name="Google Shape;19;p21"/>
            <p:cNvCxnSpPr/>
            <p:nvPr/>
          </p:nvCxnSpPr>
          <p:spPr>
            <a:xfrm>
              <a:off x="114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20" name="Google Shape;20;p21"/>
            <p:cNvCxnSpPr/>
            <p:nvPr/>
          </p:nvCxnSpPr>
          <p:spPr>
            <a:xfrm>
              <a:off x="1905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21" name="Google Shape;21;p21"/>
            <p:cNvCxnSpPr/>
            <p:nvPr/>
          </p:nvCxnSpPr>
          <p:spPr>
            <a:xfrm>
              <a:off x="2667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22" name="Google Shape;22;p21"/>
            <p:cNvCxnSpPr/>
            <p:nvPr/>
          </p:nvCxnSpPr>
          <p:spPr>
            <a:xfrm>
              <a:off x="3429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23" name="Google Shape;23;p21"/>
            <p:cNvCxnSpPr/>
            <p:nvPr/>
          </p:nvCxnSpPr>
          <p:spPr>
            <a:xfrm>
              <a:off x="419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24" name="Google Shape;24;p21"/>
            <p:cNvCxnSpPr/>
            <p:nvPr/>
          </p:nvCxnSpPr>
          <p:spPr>
            <a:xfrm>
              <a:off x="495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25;p21"/>
            <p:cNvCxnSpPr/>
            <p:nvPr/>
          </p:nvCxnSpPr>
          <p:spPr>
            <a:xfrm>
              <a:off x="5715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26" name="Google Shape;26;p21"/>
            <p:cNvCxnSpPr/>
            <p:nvPr/>
          </p:nvCxnSpPr>
          <p:spPr>
            <a:xfrm>
              <a:off x="6477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27" name="Google Shape;27;p21"/>
            <p:cNvCxnSpPr/>
            <p:nvPr/>
          </p:nvCxnSpPr>
          <p:spPr>
            <a:xfrm>
              <a:off x="7239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28" name="Google Shape;28;p21"/>
            <p:cNvCxnSpPr/>
            <p:nvPr/>
          </p:nvCxnSpPr>
          <p:spPr>
            <a:xfrm>
              <a:off x="800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21"/>
            <p:cNvCxnSpPr/>
            <p:nvPr/>
          </p:nvCxnSpPr>
          <p:spPr>
            <a:xfrm>
              <a:off x="876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sm" len="sm"/>
              <a:tailEnd type="none" w="sm" len="sm"/>
            </a:ln>
          </p:spPr>
        </p:cxnSp>
      </p:grpSp>
      <p:sp>
        <p:nvSpPr>
          <p:cNvPr id="30" name="Google Shape;30;p21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◉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◉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"/>
          <p:cNvSpPr txBox="1">
            <a:spLocks noGrp="1"/>
          </p:cNvSpPr>
          <p:nvPr>
            <p:ph type="ctrTitle"/>
          </p:nvPr>
        </p:nvSpPr>
        <p:spPr>
          <a:xfrm>
            <a:off x="1" y="3317243"/>
            <a:ext cx="9143999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-ES"/>
              <a:t>Instauración de un nodo participativo para la aceleración del impacto territorial de la CTCI</a:t>
            </a:r>
            <a:endParaRPr sz="3200" b="0"/>
          </a:p>
        </p:txBody>
      </p:sp>
      <p:pic>
        <p:nvPicPr>
          <p:cNvPr id="349" name="Google Shape;34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649" y="302368"/>
            <a:ext cx="2053237" cy="727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6518" y="366942"/>
            <a:ext cx="1792912" cy="598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71739" y="63290"/>
            <a:ext cx="2350807" cy="1205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13062" y="94994"/>
            <a:ext cx="2280125" cy="1142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3"/>
          <p:cNvSpPr txBox="1">
            <a:spLocks noGrp="1"/>
          </p:cNvSpPr>
          <p:nvPr>
            <p:ph type="ctrTitle" idx="4294967295"/>
          </p:nvPr>
        </p:nvSpPr>
        <p:spPr>
          <a:xfrm>
            <a:off x="1275150" y="1278550"/>
            <a:ext cx="65937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</a:pPr>
            <a:r>
              <a:rPr lang="es-ES" sz="10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GRACIAS!</a:t>
            </a:r>
            <a:endParaRPr sz="10000" b="1" i="0" u="none" strike="noStrike" cap="none"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99" name="Google Shape;499;p13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" name="Google Shape;504;p14"/>
          <p:cNvGrpSpPr/>
          <p:nvPr/>
        </p:nvGrpSpPr>
        <p:grpSpPr>
          <a:xfrm>
            <a:off x="304801" y="539750"/>
            <a:ext cx="2225963" cy="4064000"/>
            <a:chOff x="0" y="0"/>
            <a:chExt cx="2225963" cy="4064000"/>
          </a:xfrm>
        </p:grpSpPr>
        <p:sp>
          <p:nvSpPr>
            <p:cNvPr id="505" name="Google Shape;505;p14"/>
            <p:cNvSpPr/>
            <p:nvPr/>
          </p:nvSpPr>
          <p:spPr>
            <a:xfrm rot="-5400000">
              <a:off x="-919018" y="919018"/>
              <a:ext cx="4064000" cy="2225963"/>
            </a:xfrm>
            <a:prstGeom prst="flowChartManualOperation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4"/>
            <p:cNvSpPr txBox="1"/>
            <p:nvPr/>
          </p:nvSpPr>
          <p:spPr>
            <a:xfrm>
              <a:off x="0" y="812800"/>
              <a:ext cx="2225963" cy="243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0" rIns="13295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DIAGNÓSTICO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None/>
              </a:pPr>
              <a:r>
                <a:rPr lang="es-ES" sz="2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 NIVELES</a:t>
              </a:r>
              <a:endPara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•"/>
              </a:pPr>
              <a:r>
                <a:rPr lang="es-ES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Capacidades I+D+i+EBCT</a:t>
              </a: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•"/>
              </a:pPr>
              <a:r>
                <a:rPr lang="es-ES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Actores y redes</a:t>
              </a: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•"/>
              </a:pPr>
              <a:r>
                <a:rPr lang="es-ES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Institucionalidad</a:t>
              </a: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•"/>
              </a:pPr>
              <a:r>
                <a:rPr lang="es-ES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Oportunidades y brechas</a:t>
              </a: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7" name="Google Shape;507;p14"/>
          <p:cNvSpPr txBox="1">
            <a:spLocks noGrp="1"/>
          </p:cNvSpPr>
          <p:nvPr>
            <p:ph type="body" idx="1"/>
          </p:nvPr>
        </p:nvSpPr>
        <p:spPr>
          <a:xfrm>
            <a:off x="2530764" y="198005"/>
            <a:ext cx="6613235" cy="326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65113" lvl="0" indent="-2651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AutoNum type="arabicPeriod"/>
            </a:pPr>
            <a:r>
              <a:rPr lang="es-ES">
                <a:solidFill>
                  <a:schemeClr val="dk1"/>
                </a:solidFill>
              </a:rPr>
              <a:t>Análisis de Instrumentos de Políticas Públicas Regionales como Nacionales (ERDs, ERIs, etc.), así como de instrumentos de financiamiento  para responder a esas políticas (</a:t>
            </a:r>
            <a:r>
              <a:rPr lang="es-ES" b="1">
                <a:solidFill>
                  <a:schemeClr val="dk1"/>
                </a:solidFill>
              </a:rPr>
              <a:t>ULAGOS</a:t>
            </a:r>
            <a:r>
              <a:rPr lang="es-ES">
                <a:solidFill>
                  <a:schemeClr val="dk1"/>
                </a:solidFill>
              </a:rPr>
              <a:t>)</a:t>
            </a:r>
            <a:endParaRPr/>
          </a:p>
          <a:p>
            <a:pPr marL="265113" lvl="0" indent="-265113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AutoNum type="arabicPeriod"/>
            </a:pPr>
            <a:r>
              <a:rPr lang="es-ES">
                <a:solidFill>
                  <a:schemeClr val="dk1"/>
                </a:solidFill>
              </a:rPr>
              <a:t>Métrica de capacidades del territorio en CTCI (productividad científica, especialización C y T, etc.)  (</a:t>
            </a:r>
            <a:r>
              <a:rPr lang="es-ES" b="1">
                <a:solidFill>
                  <a:schemeClr val="dk1"/>
                </a:solidFill>
              </a:rPr>
              <a:t>UACH, UFRO</a:t>
            </a:r>
            <a:r>
              <a:rPr lang="es-ES">
                <a:solidFill>
                  <a:schemeClr val="dk1"/>
                </a:solidFill>
              </a:rPr>
              <a:t>)</a:t>
            </a:r>
            <a:endParaRPr/>
          </a:p>
          <a:p>
            <a:pPr marL="265113" lvl="0" indent="-265113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AutoNum type="arabicPeriod"/>
            </a:pPr>
            <a:r>
              <a:rPr lang="es-ES">
                <a:solidFill>
                  <a:schemeClr val="dk1"/>
                </a:solidFill>
              </a:rPr>
              <a:t>Desigualdades territoriales (Base demográfica y socioeconómica, identificación de principales conflictos, etc.) (</a:t>
            </a:r>
            <a:r>
              <a:rPr lang="es-ES" b="1">
                <a:solidFill>
                  <a:schemeClr val="dk1"/>
                </a:solidFill>
              </a:rPr>
              <a:t>UCT</a:t>
            </a:r>
            <a:r>
              <a:rPr lang="es-ES">
                <a:solidFill>
                  <a:schemeClr val="dk1"/>
                </a:solidFill>
              </a:rPr>
              <a:t>)</a:t>
            </a:r>
            <a:endParaRPr/>
          </a:p>
          <a:p>
            <a:pPr marL="265113" lvl="0" indent="-265113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AutoNum type="arabicPeriod"/>
            </a:pPr>
            <a:r>
              <a:rPr lang="es-ES">
                <a:solidFill>
                  <a:schemeClr val="dk1"/>
                </a:solidFill>
              </a:rPr>
              <a:t>Controversias y debates (socioculturales, ambientales, etc). (</a:t>
            </a:r>
            <a:r>
              <a:rPr lang="es-ES" b="1">
                <a:solidFill>
                  <a:schemeClr val="dk1"/>
                </a:solidFill>
              </a:rPr>
              <a:t>UFRO</a:t>
            </a:r>
            <a:r>
              <a:rPr lang="es-ES">
                <a:solidFill>
                  <a:schemeClr val="dk1"/>
                </a:solidFill>
              </a:rPr>
              <a:t>)</a:t>
            </a:r>
            <a:endParaRPr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457200" lvl="0" indent="-228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Google Shape;512;p15"/>
          <p:cNvGrpSpPr/>
          <p:nvPr/>
        </p:nvGrpSpPr>
        <p:grpSpPr>
          <a:xfrm>
            <a:off x="304801" y="539750"/>
            <a:ext cx="2253672" cy="4064000"/>
            <a:chOff x="0" y="0"/>
            <a:chExt cx="2253672" cy="4064000"/>
          </a:xfrm>
        </p:grpSpPr>
        <p:sp>
          <p:nvSpPr>
            <p:cNvPr id="513" name="Google Shape;513;p15"/>
            <p:cNvSpPr/>
            <p:nvPr/>
          </p:nvSpPr>
          <p:spPr>
            <a:xfrm rot="-5400000">
              <a:off x="-905164" y="905164"/>
              <a:ext cx="4064000" cy="2253672"/>
            </a:xfrm>
            <a:prstGeom prst="flowChartManualOperation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5"/>
            <p:cNvSpPr txBox="1"/>
            <p:nvPr/>
          </p:nvSpPr>
          <p:spPr>
            <a:xfrm>
              <a:off x="0" y="812800"/>
              <a:ext cx="2253672" cy="243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650" tIns="0" rIns="121025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HOJA DE RUTA</a:t>
              </a:r>
              <a:endPara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665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Char char="••"/>
              </a:pPr>
              <a:r>
                <a:rPr lang="es-ES" sz="1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Fortalecer el sistema CTCi territorial</a:t>
              </a: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Char char="••"/>
              </a:pPr>
              <a:r>
                <a:rPr lang="es-ES" sz="1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Construcción e instalación</a:t>
              </a: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Char char="••"/>
              </a:pPr>
              <a:r>
                <a:rPr lang="es-ES" sz="1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Corto/mediano/largo plazo</a:t>
              </a: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Char char="••"/>
              </a:pPr>
              <a:r>
                <a:rPr lang="es-ES" sz="1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Enfoque participativo, </a:t>
              </a: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5" name="Google Shape;515;p15"/>
          <p:cNvSpPr txBox="1">
            <a:spLocks noGrp="1"/>
          </p:cNvSpPr>
          <p:nvPr>
            <p:ph type="body" idx="1"/>
          </p:nvPr>
        </p:nvSpPr>
        <p:spPr>
          <a:xfrm>
            <a:off x="2530765" y="0"/>
            <a:ext cx="6613235" cy="326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s-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Identificación de macrotendencias.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8763" lvl="0" indent="-25876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Detección de desafíos y brechas (derivadas del análisis diagnóstico).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8763" lvl="0" indent="-25876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Formulación de los Objetivos estratégicos que definirán los resultados esperados y las variables críticas de desempeño.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8763" lvl="0" indent="-25876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Planificación y ejecución de las acciones en los ámbitos de formación e inserción de capital humano. </a:t>
            </a:r>
            <a:endParaRPr/>
          </a:p>
          <a:p>
            <a:pPr marL="457200" lvl="0" indent="-228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s-ES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hoja de ruta será construida sobre los principios de flexibilidad, coherencia y participación.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457200" lvl="0" indent="-228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6"/>
          <p:cNvSpPr/>
          <p:nvPr/>
        </p:nvSpPr>
        <p:spPr>
          <a:xfrm rot="-5400000">
            <a:off x="733368" y="1290494"/>
            <a:ext cx="1285701" cy="2142835"/>
          </a:xfrm>
          <a:prstGeom prst="flowChartManualOperation">
            <a:avLst/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16"/>
          <p:cNvSpPr txBox="1"/>
          <p:nvPr/>
        </p:nvSpPr>
        <p:spPr>
          <a:xfrm>
            <a:off x="304783" y="1976182"/>
            <a:ext cx="2142835" cy="771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GOBERNANZA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1" indent="-114300" algn="l" rtl="0">
              <a:lnSpc>
                <a:spcPct val="75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s-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Mecanismos de participación y articulación de actores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1" indent="-114300" algn="l" rtl="0">
              <a:lnSpc>
                <a:spcPct val="75000"/>
              </a:lnSpc>
              <a:spcBef>
                <a:spcPts val="1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s-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Sostenibilidad y representatividad en la gestión territorial de la CTCi.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6"/>
          <p:cNvSpPr txBox="1">
            <a:spLocks noGrp="1"/>
          </p:cNvSpPr>
          <p:nvPr>
            <p:ph type="body" idx="1"/>
          </p:nvPr>
        </p:nvSpPr>
        <p:spPr>
          <a:xfrm>
            <a:off x="2530764" y="198005"/>
            <a:ext cx="6613235" cy="326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65113" lvl="0" indent="-2651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AutoNum type="arabicPeriod"/>
            </a:pPr>
            <a:r>
              <a:rPr lang="es-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Articular los actores  a nivel macrozonal: Comité de Coordinación Macrozonal (CCM).</a:t>
            </a:r>
            <a:endParaRPr/>
          </a:p>
          <a:p>
            <a:pPr marL="265113" lvl="0" indent="-138113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5113" lvl="0" indent="-265113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AutoNum type="arabicPeriod"/>
            </a:pPr>
            <a:r>
              <a:rPr lang="es-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Promover la apropiación social de la CTCi en función de sus impactos territoriales.</a:t>
            </a:r>
            <a:endParaRPr/>
          </a:p>
          <a:p>
            <a:pPr marL="265113" lvl="0" indent="-138113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5113" lvl="0" indent="-265113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AutoNum type="arabicPeriod"/>
            </a:pPr>
            <a:r>
              <a:rPr lang="es-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Desarrollo de estrategia de comunicaciones y difusión de la CTCi con pertinencia territorial.</a:t>
            </a:r>
            <a:endParaRPr/>
          </a:p>
          <a:p>
            <a:pPr marL="265113" lvl="0" indent="-138113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5113" lvl="0" indent="-265113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AutoNum type="arabicPeriod"/>
            </a:pPr>
            <a:r>
              <a:rPr lang="es-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Vinculación inter nodos.</a:t>
            </a:r>
            <a:endParaRPr/>
          </a:p>
          <a:p>
            <a:pPr marL="265113" lvl="0" indent="-138113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5113" lvl="0" indent="-138113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457200" lvl="0" indent="-2286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8"/>
          <p:cNvSpPr txBox="1">
            <a:spLocks noGrp="1"/>
          </p:cNvSpPr>
          <p:nvPr>
            <p:ph type="ctrTitle"/>
          </p:nvPr>
        </p:nvSpPr>
        <p:spPr>
          <a:xfrm>
            <a:off x="2309350" y="3031150"/>
            <a:ext cx="52146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-ES"/>
              <a:t>Nodo Sur</a:t>
            </a:r>
            <a:endParaRPr/>
          </a:p>
        </p:txBody>
      </p:sp>
      <p:sp>
        <p:nvSpPr>
          <p:cNvPr id="535" name="Google Shape;535;p18"/>
          <p:cNvSpPr txBox="1">
            <a:spLocks noGrp="1"/>
          </p:cNvSpPr>
          <p:nvPr>
            <p:ph type="subTitle" idx="1"/>
          </p:nvPr>
        </p:nvSpPr>
        <p:spPr>
          <a:xfrm>
            <a:off x="2309441" y="4059250"/>
            <a:ext cx="52146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/>
              <a:t>CTCi</a:t>
            </a:r>
            <a:endParaRPr/>
          </a:p>
        </p:txBody>
      </p:sp>
      <p:sp>
        <p:nvSpPr>
          <p:cNvPr id="536" name="Google Shape;536;p18"/>
          <p:cNvSpPr txBox="1"/>
          <p:nvPr/>
        </p:nvSpPr>
        <p:spPr>
          <a:xfrm>
            <a:off x="7416725" y="3661925"/>
            <a:ext cx="1760400" cy="12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lang="es-ES" sz="12000" b="1" i="0" u="none" strike="noStrike" cap="none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2</a:t>
            </a:r>
            <a:endParaRPr sz="120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9"/>
          <p:cNvSpPr txBox="1">
            <a:spLocks noGrp="1"/>
          </p:cNvSpPr>
          <p:nvPr>
            <p:ph type="title"/>
          </p:nvPr>
        </p:nvSpPr>
        <p:spPr>
          <a:xfrm>
            <a:off x="1057741" y="245572"/>
            <a:ext cx="69966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/>
              <a:t>ALGUNOS </a:t>
            </a:r>
            <a:r>
              <a:rPr lang="es-ES">
                <a:solidFill>
                  <a:schemeClr val="accent2"/>
                </a:solidFill>
              </a:rPr>
              <a:t>DESAFÍOS</a:t>
            </a:r>
            <a:r>
              <a:rPr lang="es-ES"/>
              <a:t> PARA POTENCIAR EL ROL DE LA CTCi EN REGIONES </a:t>
            </a:r>
            <a:endParaRPr/>
          </a:p>
        </p:txBody>
      </p:sp>
      <p:sp>
        <p:nvSpPr>
          <p:cNvPr id="542" name="Google Shape;542;p19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15</a:t>
            </a:fld>
            <a:endParaRPr/>
          </a:p>
        </p:txBody>
      </p:sp>
      <p:sp>
        <p:nvSpPr>
          <p:cNvPr id="543" name="Google Shape;543;p19"/>
          <p:cNvSpPr/>
          <p:nvPr/>
        </p:nvSpPr>
        <p:spPr>
          <a:xfrm rot="4760247">
            <a:off x="2134304" y="1052356"/>
            <a:ext cx="1706700" cy="1706700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9"/>
          <p:cNvSpPr/>
          <p:nvPr/>
        </p:nvSpPr>
        <p:spPr>
          <a:xfrm rot="6815133" flipH="1">
            <a:off x="2361398" y="2593731"/>
            <a:ext cx="1365300" cy="1365300"/>
          </a:xfrm>
          <a:prstGeom prst="teardrop">
            <a:avLst>
              <a:gd name="adj" fmla="val 100000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9"/>
          <p:cNvSpPr/>
          <p:nvPr/>
        </p:nvSpPr>
        <p:spPr>
          <a:xfrm rot="3870785" flipH="1">
            <a:off x="3304267" y="3329298"/>
            <a:ext cx="1259686" cy="1239513"/>
          </a:xfrm>
          <a:prstGeom prst="teardrop">
            <a:avLst>
              <a:gd name="adj" fmla="val 100000"/>
            </a:avLst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9"/>
          <p:cNvSpPr/>
          <p:nvPr/>
        </p:nvSpPr>
        <p:spPr>
          <a:xfrm rot="1229354" flipH="1">
            <a:off x="4466975" y="3269087"/>
            <a:ext cx="1139700" cy="1139700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9"/>
          <p:cNvSpPr/>
          <p:nvPr/>
        </p:nvSpPr>
        <p:spPr>
          <a:xfrm rot="-873996" flipH="1">
            <a:off x="5178174" y="2676551"/>
            <a:ext cx="936512" cy="945896"/>
          </a:xfrm>
          <a:prstGeom prst="teardrop">
            <a:avLst>
              <a:gd name="adj" fmla="val 10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19"/>
          <p:cNvSpPr/>
          <p:nvPr/>
        </p:nvSpPr>
        <p:spPr>
          <a:xfrm rot="-9259193">
            <a:off x="5281416" y="1905981"/>
            <a:ext cx="904707" cy="855461"/>
          </a:xfrm>
          <a:prstGeom prst="teardrop">
            <a:avLst>
              <a:gd name="adj" fmla="val 100000"/>
            </a:avLst>
          </a:prstGeom>
          <a:solidFill>
            <a:srgbClr val="D3FF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19"/>
          <p:cNvSpPr/>
          <p:nvPr/>
        </p:nvSpPr>
        <p:spPr>
          <a:xfrm rot="10800000">
            <a:off x="5011446" y="1522874"/>
            <a:ext cx="700854" cy="708406"/>
          </a:xfrm>
          <a:prstGeom prst="teardrop">
            <a:avLst>
              <a:gd name="adj" fmla="val 10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9"/>
          <p:cNvSpPr txBox="1"/>
          <p:nvPr/>
        </p:nvSpPr>
        <p:spPr>
          <a:xfrm>
            <a:off x="663675" y="1548028"/>
            <a:ext cx="2580300" cy="474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Mejorar Gobernanza subnacional</a:t>
            </a:r>
            <a:endParaRPr/>
          </a:p>
        </p:txBody>
      </p:sp>
      <p:sp>
        <p:nvSpPr>
          <p:cNvPr id="551" name="Google Shape;551;p19"/>
          <p:cNvSpPr txBox="1"/>
          <p:nvPr/>
        </p:nvSpPr>
        <p:spPr>
          <a:xfrm>
            <a:off x="540978" y="2814594"/>
            <a:ext cx="2619348" cy="83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Mejorar la vinculación ciencia–desafío (empresas/sectores) a nivel territorial</a:t>
            </a:r>
            <a:endParaRPr/>
          </a:p>
        </p:txBody>
      </p:sp>
      <p:sp>
        <p:nvSpPr>
          <p:cNvPr id="552" name="Google Shape;552;p19"/>
          <p:cNvSpPr txBox="1"/>
          <p:nvPr/>
        </p:nvSpPr>
        <p:spPr>
          <a:xfrm>
            <a:off x="989490" y="3818523"/>
            <a:ext cx="3133697" cy="934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Mejorar instrumentos de planificación (Modernizar metodologías)</a:t>
            </a:r>
            <a:endParaRPr/>
          </a:p>
        </p:txBody>
      </p:sp>
      <p:sp>
        <p:nvSpPr>
          <p:cNvPr id="553" name="Google Shape;553;p19"/>
          <p:cNvSpPr txBox="1"/>
          <p:nvPr/>
        </p:nvSpPr>
        <p:spPr>
          <a:xfrm>
            <a:off x="4764579" y="3880569"/>
            <a:ext cx="2580300" cy="436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Mejorar la gestión de la ciencia (evitar captura)</a:t>
            </a:r>
            <a:endParaRPr/>
          </a:p>
        </p:txBody>
      </p:sp>
      <p:sp>
        <p:nvSpPr>
          <p:cNvPr id="554" name="Google Shape;554;p19"/>
          <p:cNvSpPr txBox="1"/>
          <p:nvPr/>
        </p:nvSpPr>
        <p:spPr>
          <a:xfrm>
            <a:off x="5733769" y="1922494"/>
            <a:ext cx="3330357" cy="70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Diseñar programas de atracción y retención de talento humano calificado y avanzado en regiones y comunas.</a:t>
            </a:r>
            <a:endParaRPr/>
          </a:p>
        </p:txBody>
      </p:sp>
      <p:sp>
        <p:nvSpPr>
          <p:cNvPr id="555" name="Google Shape;555;p19"/>
          <p:cNvSpPr txBox="1"/>
          <p:nvPr/>
        </p:nvSpPr>
        <p:spPr>
          <a:xfrm>
            <a:off x="5220187" y="1059851"/>
            <a:ext cx="3354528" cy="77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Permitir aportar en la adecuación de los perfiles de salida y currículo de las carreras.</a:t>
            </a:r>
            <a:endParaRPr/>
          </a:p>
        </p:txBody>
      </p:sp>
      <p:sp>
        <p:nvSpPr>
          <p:cNvPr id="556" name="Google Shape;556;p19"/>
          <p:cNvSpPr txBox="1"/>
          <p:nvPr/>
        </p:nvSpPr>
        <p:spPr>
          <a:xfrm>
            <a:off x="5411852" y="2778053"/>
            <a:ext cx="3419273" cy="67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Trascender a los mecanismos formales de difusión científica y transferencia tecnológica (Congresos, artículos científicos, activos intelectuales).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9"/>
          <p:cNvSpPr/>
          <p:nvPr/>
        </p:nvSpPr>
        <p:spPr>
          <a:xfrm>
            <a:off x="3559067" y="2206918"/>
            <a:ext cx="297180" cy="3124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9"/>
          <p:cNvSpPr/>
          <p:nvPr/>
        </p:nvSpPr>
        <p:spPr>
          <a:xfrm>
            <a:off x="3473871" y="2887752"/>
            <a:ext cx="297180" cy="3124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19"/>
          <p:cNvSpPr/>
          <p:nvPr/>
        </p:nvSpPr>
        <p:spPr>
          <a:xfrm>
            <a:off x="3970092" y="3294434"/>
            <a:ext cx="297180" cy="3124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19"/>
          <p:cNvSpPr/>
          <p:nvPr/>
        </p:nvSpPr>
        <p:spPr>
          <a:xfrm>
            <a:off x="4686910" y="3229379"/>
            <a:ext cx="297180" cy="3124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19"/>
          <p:cNvSpPr/>
          <p:nvPr/>
        </p:nvSpPr>
        <p:spPr>
          <a:xfrm>
            <a:off x="5191308" y="2801340"/>
            <a:ext cx="297180" cy="3124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19"/>
          <p:cNvSpPr/>
          <p:nvPr/>
        </p:nvSpPr>
        <p:spPr>
          <a:xfrm>
            <a:off x="5264701" y="2260232"/>
            <a:ext cx="297180" cy="3124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9"/>
          <p:cNvSpPr/>
          <p:nvPr/>
        </p:nvSpPr>
        <p:spPr>
          <a:xfrm>
            <a:off x="5087736" y="1849187"/>
            <a:ext cx="297180" cy="3124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"/>
          <p:cNvSpPr txBox="1">
            <a:spLocks noGrp="1"/>
          </p:cNvSpPr>
          <p:nvPr>
            <p:ph type="title"/>
          </p:nvPr>
        </p:nvSpPr>
        <p:spPr>
          <a:xfrm>
            <a:off x="340459" y="186832"/>
            <a:ext cx="39600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/>
              <a:t>QUÉ SON LOS </a:t>
            </a:r>
            <a:r>
              <a:rPr lang="es-ES">
                <a:solidFill>
                  <a:schemeClr val="accent2"/>
                </a:solidFill>
              </a:rPr>
              <a:t>NODOS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58" name="Google Shape;358;p2"/>
          <p:cNvSpPr txBox="1">
            <a:spLocks noGrp="1"/>
          </p:cNvSpPr>
          <p:nvPr>
            <p:ph type="body" idx="1"/>
          </p:nvPr>
        </p:nvSpPr>
        <p:spPr>
          <a:xfrm>
            <a:off x="220260" y="980602"/>
            <a:ext cx="3960000" cy="326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s-ES"/>
              <a:t>Son iniciativas que busca fortalecer el impacto territorial del ecosistema macrozonal sur en ciencia, tecnología, conocimiento e innovación, mediante: un diagnóstico participativo, la co-construcción de una hoja de ruta, propuestas de articulación de actores y estrategias de apropiación para la gobernanza en CTCi</a:t>
            </a:r>
            <a:endParaRPr/>
          </a:p>
        </p:txBody>
      </p:sp>
      <p:grpSp>
        <p:nvGrpSpPr>
          <p:cNvPr id="359" name="Google Shape;359;p2"/>
          <p:cNvGrpSpPr/>
          <p:nvPr/>
        </p:nvGrpSpPr>
        <p:grpSpPr>
          <a:xfrm>
            <a:off x="4290085" y="110559"/>
            <a:ext cx="4644587" cy="4475803"/>
            <a:chOff x="411505" y="1697"/>
            <a:chExt cx="4644587" cy="4475803"/>
          </a:xfrm>
        </p:grpSpPr>
        <p:sp>
          <p:nvSpPr>
            <p:cNvPr id="360" name="Google Shape;360;p2"/>
            <p:cNvSpPr/>
            <p:nvPr/>
          </p:nvSpPr>
          <p:spPr>
            <a:xfrm>
              <a:off x="877732" y="556658"/>
              <a:ext cx="3712134" cy="3712134"/>
            </a:xfrm>
            <a:prstGeom prst="blockArc">
              <a:avLst>
                <a:gd name="adj1" fmla="val 11880000"/>
                <a:gd name="adj2" fmla="val 16200000"/>
                <a:gd name="adj3" fmla="val 4640"/>
              </a:avLst>
            </a:prstGeom>
            <a:solidFill>
              <a:srgbClr val="8D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877732" y="556658"/>
              <a:ext cx="3712134" cy="3712134"/>
            </a:xfrm>
            <a:prstGeom prst="blockArc">
              <a:avLst>
                <a:gd name="adj1" fmla="val 7560000"/>
                <a:gd name="adj2" fmla="val 11880000"/>
                <a:gd name="adj3" fmla="val 4640"/>
              </a:avLst>
            </a:prstGeom>
            <a:solidFill>
              <a:srgbClr val="31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877732" y="556658"/>
              <a:ext cx="3712134" cy="3712134"/>
            </a:xfrm>
            <a:prstGeom prst="blockArc">
              <a:avLst>
                <a:gd name="adj1" fmla="val 3240000"/>
                <a:gd name="adj2" fmla="val 7560000"/>
                <a:gd name="adj3" fmla="val 4640"/>
              </a:avLst>
            </a:prstGeom>
            <a:solidFill>
              <a:srgbClr val="00C6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877732" y="556658"/>
              <a:ext cx="3712134" cy="3712134"/>
            </a:xfrm>
            <a:prstGeom prst="blockArc">
              <a:avLst>
                <a:gd name="adj1" fmla="val 20520000"/>
                <a:gd name="adj2" fmla="val 3240000"/>
                <a:gd name="adj3" fmla="val 4640"/>
              </a:avLst>
            </a:prstGeom>
            <a:solidFill>
              <a:srgbClr val="00C7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877732" y="556658"/>
              <a:ext cx="3712134" cy="3712134"/>
            </a:xfrm>
            <a:prstGeom prst="blockArc">
              <a:avLst>
                <a:gd name="adj1" fmla="val 16200000"/>
                <a:gd name="adj2" fmla="val 20520000"/>
                <a:gd name="adj3" fmla="val 464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1879487" y="1558414"/>
              <a:ext cx="1708624" cy="1708624"/>
            </a:xfrm>
            <a:prstGeom prst="ellipse">
              <a:avLst/>
            </a:prstGeom>
            <a:solidFill>
              <a:srgbClr val="3A78D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 txBox="1"/>
            <p:nvPr/>
          </p:nvSpPr>
          <p:spPr>
            <a:xfrm>
              <a:off x="2129709" y="1808636"/>
              <a:ext cx="1208180" cy="1208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35550" rIns="35550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NODO</a:t>
              </a:r>
              <a:endPara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135780" y="1697"/>
              <a:ext cx="1196037" cy="1196037"/>
            </a:xfrm>
            <a:prstGeom prst="ellipse">
              <a:avLst/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 txBox="1"/>
            <p:nvPr/>
          </p:nvSpPr>
          <p:spPr>
            <a:xfrm>
              <a:off x="2310936" y="176853"/>
              <a:ext cx="845725" cy="845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1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Academia</a:t>
              </a:r>
              <a:endParaRPr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3860055" y="1254456"/>
              <a:ext cx="1196037" cy="1196037"/>
            </a:xfrm>
            <a:prstGeom prst="ellipse">
              <a:avLst/>
            </a:prstGeom>
            <a:solidFill>
              <a:srgbClr val="00C789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 txBox="1"/>
            <p:nvPr/>
          </p:nvSpPr>
          <p:spPr>
            <a:xfrm>
              <a:off x="4035211" y="1429612"/>
              <a:ext cx="845725" cy="845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1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Centros de I+D</a:t>
              </a:r>
              <a:endParaRPr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3201441" y="3281463"/>
              <a:ext cx="1196037" cy="1196037"/>
            </a:xfrm>
            <a:prstGeom prst="ellipse">
              <a:avLst/>
            </a:prstGeom>
            <a:solidFill>
              <a:srgbClr val="00C62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 txBox="1"/>
            <p:nvPr/>
          </p:nvSpPr>
          <p:spPr>
            <a:xfrm>
              <a:off x="3376597" y="3456619"/>
              <a:ext cx="845725" cy="845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1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Agentes de Innovación y Emprendi-miento</a:t>
              </a:r>
              <a:endParaRPr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1070120" y="3281463"/>
              <a:ext cx="1196037" cy="1196037"/>
            </a:xfrm>
            <a:prstGeom prst="ellipse">
              <a:avLst/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 txBox="1"/>
            <p:nvPr/>
          </p:nvSpPr>
          <p:spPr>
            <a:xfrm>
              <a:off x="1245276" y="3456619"/>
              <a:ext cx="845725" cy="845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1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Sociedad Civil</a:t>
              </a:r>
              <a:endParaRPr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411505" y="1254456"/>
              <a:ext cx="1196037" cy="119603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 txBox="1"/>
            <p:nvPr/>
          </p:nvSpPr>
          <p:spPr>
            <a:xfrm>
              <a:off x="586661" y="1429612"/>
              <a:ext cx="845725" cy="845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1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Organismos Públicos</a:t>
              </a:r>
              <a:endParaRPr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77" name="Google Shape;37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9047" y="108862"/>
            <a:ext cx="1081412" cy="980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"/>
          <p:cNvSpPr txBox="1">
            <a:spLocks noGrp="1"/>
          </p:cNvSpPr>
          <p:nvPr>
            <p:ph type="title"/>
          </p:nvPr>
        </p:nvSpPr>
        <p:spPr>
          <a:xfrm>
            <a:off x="220260" y="0"/>
            <a:ext cx="2384395" cy="563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/>
              <a:t>QUÉ SON LOS </a:t>
            </a:r>
            <a:r>
              <a:rPr lang="es-ES">
                <a:solidFill>
                  <a:schemeClr val="accent2"/>
                </a:solidFill>
              </a:rPr>
              <a:t>NODOS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83" name="Google Shape;383;p3"/>
          <p:cNvSpPr txBox="1">
            <a:spLocks noGrp="1"/>
          </p:cNvSpPr>
          <p:nvPr>
            <p:ph type="body" idx="1"/>
          </p:nvPr>
        </p:nvSpPr>
        <p:spPr>
          <a:xfrm>
            <a:off x="2697017" y="1103192"/>
            <a:ext cx="6169891" cy="326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s-ES" b="1">
                <a:solidFill>
                  <a:srgbClr val="0070C0"/>
                </a:solidFill>
              </a:rPr>
              <a:t>NORTE: </a:t>
            </a:r>
            <a:r>
              <a:rPr lang="es-ES"/>
              <a:t>Tarapacá, Antofagasta y Atacama.</a:t>
            </a:r>
            <a:endParaRPr/>
          </a:p>
          <a:p>
            <a:pPr marL="10160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s-ES" b="1">
                <a:solidFill>
                  <a:srgbClr val="0070C0"/>
                </a:solidFill>
              </a:rPr>
              <a:t>CENTRO NORTE: </a:t>
            </a:r>
            <a:r>
              <a:rPr lang="es-ES"/>
              <a:t>Coquimbo y Valparaíso</a:t>
            </a:r>
            <a:endParaRPr/>
          </a:p>
          <a:p>
            <a:pPr marL="10160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s-ES" b="1">
                <a:solidFill>
                  <a:srgbClr val="0070C0"/>
                </a:solidFill>
              </a:rPr>
              <a:t>CENTRO SUR: </a:t>
            </a:r>
            <a:r>
              <a:rPr lang="es-ES"/>
              <a:t>O´Higgins, Maule, Ñuble y Bío-Bío</a:t>
            </a:r>
            <a:endParaRPr/>
          </a:p>
          <a:p>
            <a:pPr marL="10160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s-ES" b="1">
                <a:solidFill>
                  <a:srgbClr val="0070C0"/>
                </a:solidFill>
              </a:rPr>
              <a:t>SUR: </a:t>
            </a:r>
            <a:r>
              <a:rPr lang="es-ES"/>
              <a:t>: Araucanía, Los Ríos y Los Lagos</a:t>
            </a:r>
            <a:endParaRPr/>
          </a:p>
          <a:p>
            <a:pPr marL="10160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s-ES" b="1">
                <a:solidFill>
                  <a:srgbClr val="0070C0"/>
                </a:solidFill>
              </a:rPr>
              <a:t>SUR AUSTRAL: </a:t>
            </a:r>
            <a:r>
              <a:rPr lang="es-ES"/>
              <a:t>: Aysén Y Magallanes</a:t>
            </a:r>
            <a:endParaRPr/>
          </a:p>
          <a:p>
            <a:pPr marL="10160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10160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s-ES"/>
              <a:t>Ejecución 2021-2022</a:t>
            </a:r>
            <a:endParaRPr/>
          </a:p>
          <a:p>
            <a:pPr marL="457200" lvl="0" indent="-228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/>
          </a:p>
          <a:p>
            <a:pPr marL="457200" lvl="0" indent="-228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/>
          </a:p>
        </p:txBody>
      </p:sp>
      <p:pic>
        <p:nvPicPr>
          <p:cNvPr id="384" name="Google Shape;38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438" y="821483"/>
            <a:ext cx="2026038" cy="183717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3"/>
          <p:cNvSpPr txBox="1"/>
          <p:nvPr/>
        </p:nvSpPr>
        <p:spPr>
          <a:xfrm>
            <a:off x="3475273" y="539774"/>
            <a:ext cx="3904581" cy="563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</a:pPr>
            <a:r>
              <a:rPr lang="es-ES"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5 NODOS EN EJECUCIÓN </a:t>
            </a:r>
            <a:endParaRPr sz="2000" b="1" i="0" u="none" strike="noStrike" cap="none">
              <a:solidFill>
                <a:schemeClr val="accent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"/>
          <p:cNvSpPr txBox="1">
            <a:spLocks noGrp="1"/>
          </p:cNvSpPr>
          <p:nvPr>
            <p:ph type="ctrTitle"/>
          </p:nvPr>
        </p:nvSpPr>
        <p:spPr>
          <a:xfrm>
            <a:off x="3134303" y="3132516"/>
            <a:ext cx="56103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-ES"/>
              <a:t>Nodo CTCi Sur </a:t>
            </a:r>
            <a:br>
              <a:rPr lang="es-ES"/>
            </a:br>
            <a:r>
              <a:rPr lang="es-ES" sz="3200" b="0"/>
              <a:t>La</a:t>
            </a:r>
            <a:r>
              <a:rPr lang="es-ES"/>
              <a:t> </a:t>
            </a:r>
            <a:r>
              <a:rPr lang="es-ES" sz="3200" b="0"/>
              <a:t>Araucanía, Los Ríos y Los Lagos</a:t>
            </a:r>
            <a:endParaRPr sz="3200" b="0"/>
          </a:p>
        </p:txBody>
      </p:sp>
      <p:pic>
        <p:nvPicPr>
          <p:cNvPr id="391" name="Google Shape;39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674" y="302368"/>
            <a:ext cx="2053237" cy="727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6518" y="366942"/>
            <a:ext cx="1792912" cy="598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71739" y="63290"/>
            <a:ext cx="2350807" cy="1205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13062" y="94994"/>
            <a:ext cx="2280125" cy="1142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"/>
          <p:cNvSpPr/>
          <p:nvPr/>
        </p:nvSpPr>
        <p:spPr>
          <a:xfrm>
            <a:off x="8656320" y="4206240"/>
            <a:ext cx="384810" cy="31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0" name="Google Shape;40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090" y="284580"/>
            <a:ext cx="8804910" cy="4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5"/>
          <p:cNvSpPr txBox="1"/>
          <p:nvPr/>
        </p:nvSpPr>
        <p:spPr>
          <a:xfrm>
            <a:off x="0" y="2311500"/>
            <a:ext cx="1805940" cy="2125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</a:pPr>
            <a:r>
              <a:rPr lang="es-ES" sz="28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EQUIPO EJECUTOR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"/>
          <p:cNvSpPr txBox="1">
            <a:spLocks noGrp="1"/>
          </p:cNvSpPr>
          <p:nvPr>
            <p:ph type="title"/>
          </p:nvPr>
        </p:nvSpPr>
        <p:spPr>
          <a:xfrm>
            <a:off x="1073700" y="403381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/>
              <a:t>PROPÓSITOS DEL </a:t>
            </a:r>
            <a:r>
              <a:rPr lang="es-ES">
                <a:solidFill>
                  <a:schemeClr val="accent2"/>
                </a:solidFill>
              </a:rPr>
              <a:t>NODO </a:t>
            </a:r>
            <a:r>
              <a:rPr lang="es-ES"/>
              <a:t>EN LA CONSTRUCCIÓN DE UNA PLATAFORMA COLABORATIVA MACROZONAL</a:t>
            </a:r>
            <a:endParaRPr/>
          </a:p>
        </p:txBody>
      </p:sp>
      <p:sp>
        <p:nvSpPr>
          <p:cNvPr id="407" name="Google Shape;407;p6"/>
          <p:cNvSpPr/>
          <p:nvPr/>
        </p:nvSpPr>
        <p:spPr>
          <a:xfrm>
            <a:off x="7650480" y="2118801"/>
            <a:ext cx="1036320" cy="4038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6"/>
          <p:cNvSpPr txBox="1"/>
          <p:nvPr/>
        </p:nvSpPr>
        <p:spPr>
          <a:xfrm>
            <a:off x="379675" y="2075532"/>
            <a:ext cx="218694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Diagnóstico</a:t>
            </a:r>
            <a:endParaRPr sz="16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9" name="Google Shape;409;p6"/>
          <p:cNvSpPr/>
          <p:nvPr/>
        </p:nvSpPr>
        <p:spPr>
          <a:xfrm>
            <a:off x="1556496" y="4844072"/>
            <a:ext cx="2190499" cy="1352430"/>
          </a:xfrm>
          <a:custGeom>
            <a:avLst/>
            <a:gdLst/>
            <a:ahLst/>
            <a:cxnLst/>
            <a:rect l="l" t="t" r="r" b="b"/>
            <a:pathLst>
              <a:path w="2190499" h="1352430" extrusionOk="0">
                <a:moveTo>
                  <a:pt x="0" y="0"/>
                </a:moveTo>
                <a:lnTo>
                  <a:pt x="2190499" y="0"/>
                </a:lnTo>
                <a:lnTo>
                  <a:pt x="2190499" y="1352430"/>
                </a:lnTo>
                <a:lnTo>
                  <a:pt x="0" y="135243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2732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0" name="Google Shape;410;p6"/>
          <p:cNvGrpSpPr/>
          <p:nvPr/>
        </p:nvGrpSpPr>
        <p:grpSpPr>
          <a:xfrm>
            <a:off x="184691" y="1488632"/>
            <a:ext cx="1588235" cy="1439159"/>
            <a:chOff x="1432036" y="2541284"/>
            <a:chExt cx="2396108" cy="2174568"/>
          </a:xfrm>
        </p:grpSpPr>
        <p:sp>
          <p:nvSpPr>
            <p:cNvPr id="411" name="Google Shape;411;p6"/>
            <p:cNvSpPr/>
            <p:nvPr/>
          </p:nvSpPr>
          <p:spPr>
            <a:xfrm>
              <a:off x="1556496" y="3321898"/>
              <a:ext cx="2190499" cy="721869"/>
            </a:xfrm>
            <a:custGeom>
              <a:avLst/>
              <a:gdLst/>
              <a:ahLst/>
              <a:cxnLst/>
              <a:rect l="l" t="t" r="r" b="b"/>
              <a:pathLst>
                <a:path w="2190499" h="721869" extrusionOk="0">
                  <a:moveTo>
                    <a:pt x="0" y="0"/>
                  </a:moveTo>
                  <a:lnTo>
                    <a:pt x="2190499" y="0"/>
                  </a:lnTo>
                  <a:lnTo>
                    <a:pt x="2190499" y="721869"/>
                  </a:lnTo>
                  <a:lnTo>
                    <a:pt x="0" y="72186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58400" tIns="58400" rIns="58400" bIns="58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600"/>
                <a:buFont typeface="Arial"/>
                <a:buNone/>
              </a:pPr>
              <a:endParaRPr sz="4600" b="0" i="0" u="none" strike="noStrike" cap="none">
                <a:solidFill>
                  <a:srgbClr val="27324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6"/>
            <p:cNvSpPr/>
            <p:nvPr/>
          </p:nvSpPr>
          <p:spPr>
            <a:xfrm>
              <a:off x="1554007" y="3102351"/>
              <a:ext cx="174244" cy="174244"/>
            </a:xfrm>
            <a:prstGeom prst="ellipse">
              <a:avLst/>
            </a:prstGeom>
            <a:solidFill>
              <a:srgbClr val="3A78D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6"/>
            <p:cNvSpPr/>
            <p:nvPr/>
          </p:nvSpPr>
          <p:spPr>
            <a:xfrm>
              <a:off x="1675978" y="2858409"/>
              <a:ext cx="174244" cy="174244"/>
            </a:xfrm>
            <a:prstGeom prst="ellipse">
              <a:avLst/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1968709" y="2907197"/>
              <a:ext cx="273812" cy="273812"/>
            </a:xfrm>
            <a:prstGeom prst="ellipse">
              <a:avLst/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6"/>
            <p:cNvSpPr/>
            <p:nvPr/>
          </p:nvSpPr>
          <p:spPr>
            <a:xfrm>
              <a:off x="2212651" y="2638861"/>
              <a:ext cx="174244" cy="174244"/>
            </a:xfrm>
            <a:prstGeom prst="ellipse">
              <a:avLst/>
            </a:prstGeom>
            <a:solidFill>
              <a:schemeClr val="accent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6"/>
            <p:cNvSpPr/>
            <p:nvPr/>
          </p:nvSpPr>
          <p:spPr>
            <a:xfrm>
              <a:off x="2529775" y="2541284"/>
              <a:ext cx="174244" cy="174244"/>
            </a:xfrm>
            <a:prstGeom prst="ellipse">
              <a:avLst/>
            </a:prstGeom>
            <a:solidFill>
              <a:schemeClr val="accent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2920082" y="2712044"/>
              <a:ext cx="174244" cy="174244"/>
            </a:xfrm>
            <a:prstGeom prst="ellipse">
              <a:avLst/>
            </a:prstGeom>
            <a:solidFill>
              <a:srgbClr val="3A78D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6"/>
            <p:cNvSpPr/>
            <p:nvPr/>
          </p:nvSpPr>
          <p:spPr>
            <a:xfrm>
              <a:off x="3164024" y="2834015"/>
              <a:ext cx="273812" cy="273812"/>
            </a:xfrm>
            <a:prstGeom prst="ellipse">
              <a:avLst/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6"/>
            <p:cNvSpPr/>
            <p:nvPr/>
          </p:nvSpPr>
          <p:spPr>
            <a:xfrm>
              <a:off x="3505543" y="3102351"/>
              <a:ext cx="174244" cy="174244"/>
            </a:xfrm>
            <a:prstGeom prst="ellipse">
              <a:avLst/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3651908" y="3370687"/>
              <a:ext cx="174244" cy="174244"/>
            </a:xfrm>
            <a:prstGeom prst="ellipse">
              <a:avLst/>
            </a:prstGeom>
            <a:solidFill>
              <a:schemeClr val="accent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6"/>
            <p:cNvSpPr/>
            <p:nvPr/>
          </p:nvSpPr>
          <p:spPr>
            <a:xfrm>
              <a:off x="2383410" y="2858409"/>
              <a:ext cx="448056" cy="448056"/>
            </a:xfrm>
            <a:prstGeom prst="ellipse">
              <a:avLst/>
            </a:prstGeom>
            <a:solidFill>
              <a:schemeClr val="accent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6"/>
            <p:cNvSpPr/>
            <p:nvPr/>
          </p:nvSpPr>
          <p:spPr>
            <a:xfrm>
              <a:off x="1432036" y="3785388"/>
              <a:ext cx="174244" cy="174244"/>
            </a:xfrm>
            <a:prstGeom prst="ellipse">
              <a:avLst/>
            </a:prstGeom>
            <a:solidFill>
              <a:srgbClr val="3A78D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1578401" y="4004936"/>
              <a:ext cx="273812" cy="273812"/>
            </a:xfrm>
            <a:prstGeom prst="ellipse">
              <a:avLst/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6"/>
            <p:cNvSpPr/>
            <p:nvPr/>
          </p:nvSpPr>
          <p:spPr>
            <a:xfrm>
              <a:off x="1944314" y="4200090"/>
              <a:ext cx="398272" cy="398272"/>
            </a:xfrm>
            <a:prstGeom prst="ellipse">
              <a:avLst/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6"/>
            <p:cNvSpPr/>
            <p:nvPr/>
          </p:nvSpPr>
          <p:spPr>
            <a:xfrm>
              <a:off x="2456593" y="4517214"/>
              <a:ext cx="174244" cy="174244"/>
            </a:xfrm>
            <a:prstGeom prst="ellipse">
              <a:avLst/>
            </a:prstGeom>
            <a:solidFill>
              <a:schemeClr val="accent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2554169" y="4200090"/>
              <a:ext cx="273812" cy="273812"/>
            </a:xfrm>
            <a:prstGeom prst="ellipse">
              <a:avLst/>
            </a:prstGeom>
            <a:solidFill>
              <a:schemeClr val="accent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6"/>
            <p:cNvSpPr/>
            <p:nvPr/>
          </p:nvSpPr>
          <p:spPr>
            <a:xfrm>
              <a:off x="2798111" y="4541608"/>
              <a:ext cx="174244" cy="174244"/>
            </a:xfrm>
            <a:prstGeom prst="ellipse">
              <a:avLst/>
            </a:prstGeom>
            <a:solidFill>
              <a:srgbClr val="3A78D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6"/>
            <p:cNvSpPr/>
            <p:nvPr/>
          </p:nvSpPr>
          <p:spPr>
            <a:xfrm>
              <a:off x="3017659" y="4151301"/>
              <a:ext cx="398272" cy="398272"/>
            </a:xfrm>
            <a:prstGeom prst="ellipse">
              <a:avLst/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6"/>
            <p:cNvSpPr/>
            <p:nvPr/>
          </p:nvSpPr>
          <p:spPr>
            <a:xfrm>
              <a:off x="3554332" y="4053724"/>
              <a:ext cx="273812" cy="273812"/>
            </a:xfrm>
            <a:prstGeom prst="ellipse">
              <a:avLst/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6"/>
          <p:cNvSpPr/>
          <p:nvPr/>
        </p:nvSpPr>
        <p:spPr>
          <a:xfrm>
            <a:off x="1601533" y="1539391"/>
            <a:ext cx="720000" cy="1440000"/>
          </a:xfrm>
          <a:prstGeom prst="chevron">
            <a:avLst>
              <a:gd name="adj" fmla="val 62310"/>
            </a:avLst>
          </a:prstGeom>
          <a:solidFill>
            <a:srgbClr val="3A78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6"/>
          <p:cNvSpPr/>
          <p:nvPr/>
        </p:nvSpPr>
        <p:spPr>
          <a:xfrm>
            <a:off x="2987591" y="1538498"/>
            <a:ext cx="720000" cy="1440000"/>
          </a:xfrm>
          <a:prstGeom prst="chevron">
            <a:avLst>
              <a:gd name="adj" fmla="val 62310"/>
            </a:avLst>
          </a:prstGeom>
          <a:solidFill>
            <a:srgbClr val="009A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6"/>
          <p:cNvSpPr/>
          <p:nvPr/>
        </p:nvSpPr>
        <p:spPr>
          <a:xfrm>
            <a:off x="7185084" y="1303219"/>
            <a:ext cx="1864161" cy="1864161"/>
          </a:xfrm>
          <a:custGeom>
            <a:avLst/>
            <a:gdLst/>
            <a:ahLst/>
            <a:cxnLst/>
            <a:rect l="l" t="t" r="r" b="b"/>
            <a:pathLst>
              <a:path w="1864161" h="1864161" extrusionOk="0">
                <a:moveTo>
                  <a:pt x="0" y="932081"/>
                </a:moveTo>
                <a:cubicBezTo>
                  <a:pt x="0" y="417307"/>
                  <a:pt x="417307" y="0"/>
                  <a:pt x="932081" y="0"/>
                </a:cubicBezTo>
                <a:cubicBezTo>
                  <a:pt x="1446855" y="0"/>
                  <a:pt x="1864162" y="417307"/>
                  <a:pt x="1864162" y="932081"/>
                </a:cubicBezTo>
                <a:cubicBezTo>
                  <a:pt x="1864162" y="1446855"/>
                  <a:pt x="1446855" y="1864162"/>
                  <a:pt x="932081" y="1864162"/>
                </a:cubicBezTo>
                <a:cubicBezTo>
                  <a:pt x="417307" y="1864162"/>
                  <a:pt x="0" y="1446855"/>
                  <a:pt x="0" y="932081"/>
                </a:cubicBezTo>
                <a:close/>
              </a:path>
            </a:pathLst>
          </a:custGeom>
          <a:solidFill>
            <a:srgbClr val="FFC0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3000" tIns="273000" rIns="273000" bIns="273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6"/>
          <p:cNvSpPr/>
          <p:nvPr/>
        </p:nvSpPr>
        <p:spPr>
          <a:xfrm>
            <a:off x="5247049" y="5048463"/>
            <a:ext cx="2193131" cy="1352430"/>
          </a:xfrm>
          <a:custGeom>
            <a:avLst/>
            <a:gdLst/>
            <a:ahLst/>
            <a:cxnLst/>
            <a:rect l="l" t="t" r="r" b="b"/>
            <a:pathLst>
              <a:path w="2193131" h="1352430" extrusionOk="0">
                <a:moveTo>
                  <a:pt x="0" y="0"/>
                </a:moveTo>
                <a:lnTo>
                  <a:pt x="2193131" y="0"/>
                </a:lnTo>
                <a:lnTo>
                  <a:pt x="2193131" y="1352430"/>
                </a:lnTo>
                <a:lnTo>
                  <a:pt x="0" y="135243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2732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6"/>
          <p:cNvSpPr txBox="1"/>
          <p:nvPr/>
        </p:nvSpPr>
        <p:spPr>
          <a:xfrm>
            <a:off x="2311563" y="1949557"/>
            <a:ext cx="106697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Hoja de Ruta</a:t>
            </a:r>
            <a:endParaRPr sz="16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5" name="Google Shape;435;p6"/>
          <p:cNvSpPr txBox="1"/>
          <p:nvPr/>
        </p:nvSpPr>
        <p:spPr>
          <a:xfrm>
            <a:off x="3665040" y="2073436"/>
            <a:ext cx="142002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Articulación</a:t>
            </a:r>
            <a:endParaRPr sz="16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6" name="Google Shape;436;p6"/>
          <p:cNvSpPr/>
          <p:nvPr/>
        </p:nvSpPr>
        <p:spPr>
          <a:xfrm>
            <a:off x="4664854" y="1549928"/>
            <a:ext cx="720000" cy="1440000"/>
          </a:xfrm>
          <a:prstGeom prst="chevron">
            <a:avLst>
              <a:gd name="adj" fmla="val 6231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6"/>
          <p:cNvSpPr txBox="1"/>
          <p:nvPr/>
        </p:nvSpPr>
        <p:spPr>
          <a:xfrm>
            <a:off x="5364647" y="2066023"/>
            <a:ext cx="142002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Apropiación</a:t>
            </a:r>
            <a:endParaRPr sz="16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8" name="Google Shape;438;p6"/>
          <p:cNvSpPr/>
          <p:nvPr/>
        </p:nvSpPr>
        <p:spPr>
          <a:xfrm>
            <a:off x="6397689" y="1541972"/>
            <a:ext cx="720000" cy="1440000"/>
          </a:xfrm>
          <a:prstGeom prst="chevron">
            <a:avLst>
              <a:gd name="adj" fmla="val 6231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6"/>
          <p:cNvSpPr txBox="1"/>
          <p:nvPr/>
        </p:nvSpPr>
        <p:spPr>
          <a:xfrm>
            <a:off x="7272717" y="1859954"/>
            <a:ext cx="177660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PLATAFORMA COLABORATIVA MACROZONAL</a:t>
            </a:r>
            <a:endParaRPr sz="1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0" name="Google Shape;440;p6"/>
          <p:cNvSpPr/>
          <p:nvPr/>
        </p:nvSpPr>
        <p:spPr>
          <a:xfrm>
            <a:off x="548012" y="3276600"/>
            <a:ext cx="8138788" cy="91169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6"/>
          <p:cNvSpPr txBox="1"/>
          <p:nvPr/>
        </p:nvSpPr>
        <p:spPr>
          <a:xfrm>
            <a:off x="861042" y="3567454"/>
            <a:ext cx="715519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Territorio Macrozonal Sur</a:t>
            </a:r>
            <a:endParaRPr sz="16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7"/>
          <p:cNvSpPr txBox="1"/>
          <p:nvPr/>
        </p:nvSpPr>
        <p:spPr>
          <a:xfrm>
            <a:off x="1283109" y="323776"/>
            <a:ext cx="6072210" cy="602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</a:pPr>
            <a:r>
              <a:rPr lang="es-ES" sz="1800" b="1" i="0" u="none" strike="noStrike" cap="none">
                <a:solidFill>
                  <a:srgbClr val="00CEF6"/>
                </a:solidFill>
                <a:latin typeface="Arial"/>
                <a:ea typeface="Arial"/>
                <a:cs typeface="Arial"/>
                <a:sym typeface="Arial"/>
              </a:rPr>
              <a:t>PRODUCTOS ESPERADOS DEL </a:t>
            </a:r>
            <a:r>
              <a:rPr lang="es-ES" sz="1800" b="1" i="0" u="none" strike="noStrike" cap="none">
                <a:solidFill>
                  <a:srgbClr val="3C78D8"/>
                </a:solidFill>
                <a:latin typeface="Arial"/>
                <a:ea typeface="Arial"/>
                <a:cs typeface="Arial"/>
                <a:sym typeface="Arial"/>
              </a:rPr>
              <a:t>NODO / insumos</a:t>
            </a:r>
            <a:endParaRPr sz="1800" b="1" i="0" u="none" strike="noStrike" cap="none">
              <a:solidFill>
                <a:srgbClr val="00CEF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7" name="Google Shape;447;p7"/>
          <p:cNvGrpSpPr/>
          <p:nvPr/>
        </p:nvGrpSpPr>
        <p:grpSpPr>
          <a:xfrm>
            <a:off x="940207" y="4540046"/>
            <a:ext cx="7123475" cy="683886"/>
            <a:chOff x="752646" y="5905870"/>
            <a:chExt cx="10677355" cy="1120635"/>
          </a:xfrm>
        </p:grpSpPr>
        <p:pic>
          <p:nvPicPr>
            <p:cNvPr id="448" name="Google Shape;448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52646" y="6059015"/>
              <a:ext cx="2224827" cy="774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9" name="Google Shape;449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68597" y="6186369"/>
              <a:ext cx="1786243" cy="5596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0" name="Google Shape;450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369733" y="5905870"/>
              <a:ext cx="2060268" cy="11206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1" name="Google Shape;451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798660" y="6059014"/>
              <a:ext cx="1882067" cy="81434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52" name="Google Shape;452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2100" y="1172061"/>
            <a:ext cx="7462808" cy="3046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7"/>
          <p:cNvPicPr preferRelativeResize="0"/>
          <p:nvPr/>
        </p:nvPicPr>
        <p:blipFill rotWithShape="1">
          <a:blip r:embed="rId8">
            <a:alphaModFix/>
          </a:blip>
          <a:srcRect l="31198" t="67258"/>
          <a:stretch/>
        </p:blipFill>
        <p:spPr>
          <a:xfrm rot="-5400000">
            <a:off x="6936150" y="2613447"/>
            <a:ext cx="3591000" cy="750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8"/>
          <p:cNvSpPr/>
          <p:nvPr/>
        </p:nvSpPr>
        <p:spPr>
          <a:xfrm>
            <a:off x="8656320" y="4206240"/>
            <a:ext cx="384810" cy="31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9" name="Google Shape;459;p8"/>
          <p:cNvPicPr preferRelativeResize="0"/>
          <p:nvPr/>
        </p:nvPicPr>
        <p:blipFill rotWithShape="1">
          <a:blip r:embed="rId3">
            <a:alphaModFix/>
          </a:blip>
          <a:srcRect t="15852" r="2249" b="3851"/>
          <a:stretch/>
        </p:blipFill>
        <p:spPr>
          <a:xfrm>
            <a:off x="102870" y="266700"/>
            <a:ext cx="8938260" cy="413004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8"/>
          <p:cNvSpPr txBox="1"/>
          <p:nvPr/>
        </p:nvSpPr>
        <p:spPr>
          <a:xfrm>
            <a:off x="0" y="-1618"/>
            <a:ext cx="2651760" cy="984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</a:pPr>
            <a:r>
              <a:rPr lang="es-ES"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Composición actual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</a:pPr>
            <a:r>
              <a:rPr lang="es-ES"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del </a:t>
            </a:r>
            <a:r>
              <a:rPr lang="es-ES" sz="2000" b="1" i="0" u="none" strike="noStrike" cap="none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CCM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9"/>
          <p:cNvSpPr txBox="1">
            <a:spLocks noGrp="1"/>
          </p:cNvSpPr>
          <p:nvPr>
            <p:ph type="title"/>
          </p:nvPr>
        </p:nvSpPr>
        <p:spPr>
          <a:xfrm>
            <a:off x="1047750" y="61888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/>
              <a:t>ÓRGANO PARTICIPATIVO DEL NODO </a:t>
            </a:r>
            <a:br>
              <a:rPr lang="es-ES"/>
            </a:br>
            <a:r>
              <a:rPr lang="es-ES">
                <a:solidFill>
                  <a:schemeClr val="accent2"/>
                </a:solidFill>
              </a:rPr>
              <a:t>COMITÉ DE COORDINACIÓN MACROZONAL (CCM)</a:t>
            </a:r>
            <a:endParaRPr/>
          </a:p>
        </p:txBody>
      </p:sp>
      <p:sp>
        <p:nvSpPr>
          <p:cNvPr id="466" name="Google Shape;466;p9"/>
          <p:cNvSpPr txBox="1">
            <a:spLocks noGrp="1"/>
          </p:cNvSpPr>
          <p:nvPr>
            <p:ph type="body" idx="1"/>
          </p:nvPr>
        </p:nvSpPr>
        <p:spPr>
          <a:xfrm>
            <a:off x="705900" y="1626600"/>
            <a:ext cx="2471700" cy="27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s-ES" b="1"/>
              <a:t>Participación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s-ES"/>
              <a:t>Es un órgano participativo de los actores clave del ecosistema CTCi de la Macrozona Sur, permite la coordinación entre los diferentes actores y regiones que conforman la macrozona.</a:t>
            </a:r>
            <a:endParaRPr/>
          </a:p>
        </p:txBody>
      </p:sp>
      <p:sp>
        <p:nvSpPr>
          <p:cNvPr id="467" name="Google Shape;467;p9"/>
          <p:cNvSpPr txBox="1">
            <a:spLocks noGrp="1"/>
          </p:cNvSpPr>
          <p:nvPr>
            <p:ph type="body" idx="2"/>
          </p:nvPr>
        </p:nvSpPr>
        <p:spPr>
          <a:xfrm>
            <a:off x="3304125" y="1626600"/>
            <a:ext cx="2471700" cy="27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s-ES" b="1"/>
              <a:t>Asesor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s-ES" sz="1600"/>
              <a:t>Asesora al equipo del proyecto, retroalimenta y apoya la coordinación y ejecución de las actividades del Proyecto, sus avances y resultados</a:t>
            </a:r>
            <a:r>
              <a:rPr lang="es-ES"/>
              <a:t>.</a:t>
            </a:r>
            <a:endParaRPr/>
          </a:p>
        </p:txBody>
      </p:sp>
      <p:sp>
        <p:nvSpPr>
          <p:cNvPr id="468" name="Google Shape;468;p9"/>
          <p:cNvSpPr txBox="1">
            <a:spLocks noGrp="1"/>
          </p:cNvSpPr>
          <p:nvPr>
            <p:ph type="body" idx="3"/>
          </p:nvPr>
        </p:nvSpPr>
        <p:spPr>
          <a:xfrm>
            <a:off x="5902350" y="1626600"/>
            <a:ext cx="2471700" cy="27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s-ES" b="1"/>
              <a:t>Gobernanza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s-ES" sz="1600"/>
              <a:t>Conforma la gobernanza del Nodo Sur</a:t>
            </a:r>
            <a:r>
              <a:rPr lang="es-ES"/>
              <a:t>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469" name="Google Shape;469;p9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Quince template">
  <a:themeElements>
    <a:clrScheme name="Custom 347">
      <a:dk1>
        <a:srgbClr val="28324A"/>
      </a:dk1>
      <a:lt1>
        <a:srgbClr val="FFFFFF"/>
      </a:lt1>
      <a:dk2>
        <a:srgbClr val="707685"/>
      </a:dk2>
      <a:lt2>
        <a:srgbClr val="E5E5E5"/>
      </a:lt2>
      <a:accent1>
        <a:srgbClr val="00CEF6"/>
      </a:accent1>
      <a:accent2>
        <a:srgbClr val="3C78D8"/>
      </a:accent2>
      <a:accent3>
        <a:srgbClr val="00A7C8"/>
      </a:accent3>
      <a:accent4>
        <a:srgbClr val="8EC400"/>
      </a:accent4>
      <a:accent5>
        <a:srgbClr val="AFF000"/>
      </a:accent5>
      <a:accent6>
        <a:srgbClr val="7F7F7F"/>
      </a:accent6>
      <a:hlink>
        <a:srgbClr val="28324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809</Words>
  <Application>Microsoft Office PowerPoint</Application>
  <PresentationFormat>Presentación en pantalla (16:9)</PresentationFormat>
  <Paragraphs>95</Paragraphs>
  <Slides>15</Slides>
  <Notes>15</Notes>
  <HiddenSlides>2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Calibri</vt:lpstr>
      <vt:lpstr>Verdana</vt:lpstr>
      <vt:lpstr>Oswald</vt:lpstr>
      <vt:lpstr>Corbel</vt:lpstr>
      <vt:lpstr>Roboto</vt:lpstr>
      <vt:lpstr>Source Sans Pro</vt:lpstr>
      <vt:lpstr>Noto Sans Symbols</vt:lpstr>
      <vt:lpstr>Arial</vt:lpstr>
      <vt:lpstr>Quince template</vt:lpstr>
      <vt:lpstr>Instauración de un nodo participativo para la aceleración del impacto territorial de la CTCI</vt:lpstr>
      <vt:lpstr>QUÉ SON LOS NODOS</vt:lpstr>
      <vt:lpstr>QUÉ SON LOS NODOS</vt:lpstr>
      <vt:lpstr>Nodo CTCi Sur  La Araucanía, Los Ríos y Los Lagos</vt:lpstr>
      <vt:lpstr>Presentación de PowerPoint</vt:lpstr>
      <vt:lpstr>PROPÓSITOS DEL NODO EN LA CONSTRUCCIÓN DE UNA PLATAFORMA COLABORATIVA MACROZONAL</vt:lpstr>
      <vt:lpstr>Presentación de PowerPoint</vt:lpstr>
      <vt:lpstr>Presentación de PowerPoint</vt:lpstr>
      <vt:lpstr>ÓRGANO PARTICIPATIVO DEL NODO  COMITÉ DE COORDINACIÓN MACROZONAL (CCM)</vt:lpstr>
      <vt:lpstr>GRACIAS!</vt:lpstr>
      <vt:lpstr>Presentación de PowerPoint</vt:lpstr>
      <vt:lpstr>Presentación de PowerPoint</vt:lpstr>
      <vt:lpstr>Presentación de PowerPoint</vt:lpstr>
      <vt:lpstr>Nodo Sur</vt:lpstr>
      <vt:lpstr>ALGUNOS DESAFÍOS PARA POTENCIAR EL ROL DE LA CTCi EN REGIONES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Instauración de un nodo participativo para la aceleración del impacto territorial de la CTCI</dc:title>
  <dc:creator>Ximena Sepulveda</dc:creator>
  <cp:lastModifiedBy>Usuario</cp:lastModifiedBy>
  <cp:revision>1</cp:revision>
  <dcterms:modified xsi:type="dcterms:W3CDTF">2021-09-09T14:01:37Z</dcterms:modified>
</cp:coreProperties>
</file>